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4455" r:id="rId3"/>
  </p:sldMasterIdLst>
  <p:notesMasterIdLst>
    <p:notesMasterId r:id="rId19"/>
  </p:notesMasterIdLst>
  <p:handoutMasterIdLst>
    <p:handoutMasterId r:id="rId20"/>
  </p:handoutMasterIdLst>
  <p:sldIdLst>
    <p:sldId id="375" r:id="rId4"/>
    <p:sldId id="414" r:id="rId5"/>
    <p:sldId id="384" r:id="rId6"/>
    <p:sldId id="392" r:id="rId7"/>
    <p:sldId id="393" r:id="rId8"/>
    <p:sldId id="425" r:id="rId9"/>
    <p:sldId id="388" r:id="rId10"/>
    <p:sldId id="410" r:id="rId11"/>
    <p:sldId id="422" r:id="rId12"/>
    <p:sldId id="423" r:id="rId13"/>
    <p:sldId id="426" r:id="rId14"/>
    <p:sldId id="424" r:id="rId15"/>
    <p:sldId id="419" r:id="rId16"/>
    <p:sldId id="413" r:id="rId17"/>
    <p:sldId id="352" r:id="rId18"/>
  </p:sldIdLst>
  <p:sldSz cx="9144000" cy="6858000" type="screen4x3"/>
  <p:notesSz cx="6807200" cy="9939338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99"/>
    <a:srgbClr val="000099"/>
    <a:srgbClr val="FFFF99"/>
    <a:srgbClr val="FFFFCC"/>
    <a:srgbClr val="D2ECFE"/>
    <a:srgbClr val="339933"/>
    <a:srgbClr val="FFCC66"/>
    <a:srgbClr val="41969D"/>
    <a:srgbClr val="1D1D5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33" autoAdjust="0"/>
    <p:restoredTop sz="83407" autoAdjust="0"/>
  </p:normalViewPr>
  <p:slideViewPr>
    <p:cSldViewPr>
      <p:cViewPr varScale="1">
        <p:scale>
          <a:sx n="67" d="100"/>
          <a:sy n="67" d="100"/>
        </p:scale>
        <p:origin x="90" y="252"/>
      </p:cViewPr>
      <p:guideLst>
        <p:guide orient="horz" pos="2160"/>
        <p:guide pos="2880"/>
      </p:guideLst>
    </p:cSldViewPr>
  </p:slideViewPr>
  <p:notesTextViewPr>
    <p:cViewPr>
      <p:scale>
        <a:sx n="300" d="100"/>
        <a:sy n="3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B7118-4D47-46E0-9D2D-8264E3DC5B87}" type="datetimeFigureOut">
              <a:rPr kumimoji="1" lang="ja-JP" altLang="en-US" smtClean="0"/>
              <a:t>2018/1/17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183C5A-CB5F-4B6C-9F74-AFF2425D7E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02018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D0FE5842-4964-40EA-B01A-D0E23978AD9F}" type="datetimeFigureOut">
              <a:rPr lang="ja-JP" altLang="en-US"/>
              <a:pPr>
                <a:defRPr/>
              </a:pPr>
              <a:t>2018/1/17</a:t>
            </a:fld>
            <a:endParaRPr lang="ja-JP" altLang="en-US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ja-JP" altLang="en-US" noProof="0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3FBF8020-E0AB-4CCE-A63E-42528F94B0E5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657146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成果物は他の参加者に見えないようにする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BF8020-E0AB-4CCE-A63E-42528F94B0E5}" type="slidenum">
              <a:rPr lang="ja-JP" altLang="en-US" smtClean="0"/>
              <a:pPr>
                <a:defRPr/>
              </a:pPr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42379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BF8020-E0AB-4CCE-A63E-42528F94B0E5}" type="slidenum">
              <a:rPr lang="ja-JP" altLang="en-US" smtClean="0"/>
              <a:pPr>
                <a:defRPr/>
              </a:pPr>
              <a:t>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42379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BF8020-E0AB-4CCE-A63E-42528F94B0E5}" type="slidenum">
              <a:rPr lang="ja-JP" altLang="en-US" smtClean="0"/>
              <a:pPr>
                <a:defRPr/>
              </a:pPr>
              <a:t>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42379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BF8020-E0AB-4CCE-A63E-42528F94B0E5}" type="slidenum">
              <a:rPr lang="ja-JP" altLang="en-US" smtClean="0"/>
              <a:pPr>
                <a:defRPr/>
              </a:pPr>
              <a:t>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42379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ID</a:t>
            </a:r>
            <a:r>
              <a:rPr kumimoji="1" lang="ja-JP" altLang="en-US" dirty="0"/>
              <a:t>は参加者専用の共通</a:t>
            </a:r>
            <a:r>
              <a:rPr kumimoji="1" lang="en-US" altLang="ja-JP" dirty="0"/>
              <a:t>ID</a:t>
            </a:r>
            <a:r>
              <a:rPr kumimoji="1" lang="ja-JP" altLang="en-US" dirty="0"/>
              <a:t>を発行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JavaScript</a:t>
            </a:r>
            <a:r>
              <a:rPr kumimoji="1" lang="ja-JP" altLang="en-US" dirty="0"/>
              <a:t>ライブラリ技術仕様書</a:t>
            </a:r>
            <a:endParaRPr kumimoji="1" lang="en-US" altLang="ja-JP" dirty="0"/>
          </a:p>
          <a:p>
            <a:r>
              <a:rPr kumimoji="1" lang="ja-JP" altLang="en-US" dirty="0"/>
              <a:t>　ライブラリの説明書　地図を描画して描くだけ、住所検索対応していいない</a:t>
            </a:r>
            <a:endParaRPr kumimoji="1" lang="en-US" altLang="ja-JP" dirty="0"/>
          </a:p>
          <a:p>
            <a:r>
              <a:rPr kumimoji="1" lang="ja-JP" altLang="en-US" dirty="0"/>
              <a:t>　実際の使い方はサンプル</a:t>
            </a:r>
            <a:r>
              <a:rPr kumimoji="1" lang="en-US" altLang="ja-JP" dirty="0"/>
              <a:t>HTML</a:t>
            </a:r>
            <a:r>
              <a:rPr kumimoji="1" lang="ja-JP" altLang="en-US" dirty="0"/>
              <a:t>を見る</a:t>
            </a:r>
            <a:endParaRPr kumimoji="1" lang="en-US" altLang="ja-JP" dirty="0"/>
          </a:p>
          <a:p>
            <a:r>
              <a:rPr kumimoji="1" lang="en-US" altLang="ja-JP" dirty="0"/>
              <a:t>IF</a:t>
            </a:r>
            <a:r>
              <a:rPr kumimoji="1" lang="ja-JP" altLang="en-US" dirty="0"/>
              <a:t>仕様書</a:t>
            </a:r>
            <a:endParaRPr kumimoji="1" lang="en-US" altLang="ja-JP" dirty="0"/>
          </a:p>
          <a:p>
            <a:r>
              <a:rPr kumimoji="1" lang="ja-JP" altLang="en-US" dirty="0"/>
              <a:t>　ライブラリ</a:t>
            </a:r>
            <a:r>
              <a:rPr kumimoji="1" lang="en-US" altLang="ja-JP" dirty="0"/>
              <a:t>IF</a:t>
            </a:r>
            <a:r>
              <a:rPr kumimoji="1" lang="ja-JP" altLang="en-US" dirty="0"/>
              <a:t>の詳細が書かれているもの</a:t>
            </a:r>
            <a:endParaRPr kumimoji="1" lang="en-US" altLang="ja-JP" dirty="0"/>
          </a:p>
          <a:p>
            <a:r>
              <a:rPr kumimoji="1" lang="ja-JP" altLang="en-US" dirty="0"/>
              <a:t>サーバー</a:t>
            </a:r>
            <a:r>
              <a:rPr kumimoji="1" lang="en-US" altLang="ja-JP" dirty="0"/>
              <a:t>API</a:t>
            </a:r>
            <a:r>
              <a:rPr kumimoji="1" lang="ja-JP" altLang="en-US" dirty="0"/>
              <a:t>技術仕様書</a:t>
            </a:r>
            <a:endParaRPr kumimoji="1" lang="en-US" altLang="ja-JP" dirty="0"/>
          </a:p>
          <a:p>
            <a:r>
              <a:rPr kumimoji="1" lang="ja-JP" altLang="en-US" dirty="0"/>
              <a:t>　用意したライブラリ以外　直接たたくばあいはこちらを見てね　</a:t>
            </a:r>
            <a:endParaRPr kumimoji="1" lang="en-US" altLang="ja-JP" dirty="0"/>
          </a:p>
          <a:p>
            <a:r>
              <a:rPr kumimoji="1" lang="ja-JP" altLang="en-US" dirty="0"/>
              <a:t>地図デザイン設定方法と表示イメージ</a:t>
            </a:r>
            <a:endParaRPr kumimoji="1" lang="en-US" altLang="ja-JP" dirty="0"/>
          </a:p>
          <a:p>
            <a:r>
              <a:rPr kumimoji="1" lang="ja-JP" altLang="en-US" dirty="0"/>
              <a:t>　多言語は用意していないので無視して　マップスタイル、ロゴ</a:t>
            </a:r>
            <a:r>
              <a:rPr kumimoji="1" lang="en-US" altLang="ja-JP" dirty="0"/>
              <a:t>ON/O</a:t>
            </a:r>
            <a:r>
              <a:rPr kumimoji="1" lang="ja-JP" altLang="en-US" dirty="0"/>
              <a:t>ｆｆ　言語設定は</a:t>
            </a:r>
            <a:r>
              <a:rPr kumimoji="1" lang="en-US" altLang="ja-JP" dirty="0"/>
              <a:t>Ja</a:t>
            </a:r>
            <a:r>
              <a:rPr kumimoji="1" lang="ja-JP" altLang="en-US" dirty="0"/>
              <a:t>だけ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BF8020-E0AB-4CCE-A63E-42528F94B0E5}" type="slidenum">
              <a:rPr lang="ja-JP" altLang="en-US" smtClean="0"/>
              <a:pPr>
                <a:defRPr/>
              </a:pPr>
              <a:t>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42379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成果物は他の参加者に見えないようにする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BF8020-E0AB-4CCE-A63E-42528F94B0E5}" type="slidenum">
              <a:rPr lang="ja-JP" altLang="en-US" smtClean="0"/>
              <a:pPr>
                <a:defRPr/>
              </a:pPr>
              <a:t>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42379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BF8020-E0AB-4CCE-A63E-42528F94B0E5}" type="slidenum">
              <a:rPr lang="ja-JP" altLang="en-US" smtClean="0"/>
              <a:pPr>
                <a:defRPr/>
              </a:pPr>
              <a:t>13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04802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ID</a:t>
            </a:r>
            <a:r>
              <a:rPr kumimoji="1" lang="ja-JP" altLang="en-US" dirty="0"/>
              <a:t>は参加者専用の共通</a:t>
            </a:r>
            <a:r>
              <a:rPr kumimoji="1" lang="en-US" altLang="ja-JP" dirty="0"/>
              <a:t>ID</a:t>
            </a:r>
            <a:r>
              <a:rPr kumimoji="1" lang="ja-JP" altLang="en-US" dirty="0"/>
              <a:t>を発行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JavaScript</a:t>
            </a:r>
            <a:r>
              <a:rPr kumimoji="1" lang="ja-JP" altLang="en-US" dirty="0"/>
              <a:t>ライブラリ技術仕様書</a:t>
            </a:r>
            <a:endParaRPr kumimoji="1" lang="en-US" altLang="ja-JP" dirty="0"/>
          </a:p>
          <a:p>
            <a:r>
              <a:rPr kumimoji="1" lang="ja-JP" altLang="en-US" dirty="0"/>
              <a:t>　ライブラリの説明書　地図を描画して描くだけ、住所検索対応していいない</a:t>
            </a:r>
            <a:endParaRPr kumimoji="1" lang="en-US" altLang="ja-JP" dirty="0"/>
          </a:p>
          <a:p>
            <a:r>
              <a:rPr kumimoji="1" lang="ja-JP" altLang="en-US" dirty="0"/>
              <a:t>　実際の使い方はサンプル</a:t>
            </a:r>
            <a:r>
              <a:rPr kumimoji="1" lang="en-US" altLang="ja-JP" dirty="0"/>
              <a:t>HTML</a:t>
            </a:r>
            <a:r>
              <a:rPr kumimoji="1" lang="ja-JP" altLang="en-US" dirty="0"/>
              <a:t>を見る</a:t>
            </a:r>
            <a:endParaRPr kumimoji="1" lang="en-US" altLang="ja-JP" dirty="0"/>
          </a:p>
          <a:p>
            <a:r>
              <a:rPr kumimoji="1" lang="en-US" altLang="ja-JP" dirty="0"/>
              <a:t>IF</a:t>
            </a:r>
            <a:r>
              <a:rPr kumimoji="1" lang="ja-JP" altLang="en-US" dirty="0"/>
              <a:t>仕様書</a:t>
            </a:r>
            <a:endParaRPr kumimoji="1" lang="en-US" altLang="ja-JP" dirty="0"/>
          </a:p>
          <a:p>
            <a:r>
              <a:rPr kumimoji="1" lang="ja-JP" altLang="en-US" dirty="0"/>
              <a:t>　ライブラリ</a:t>
            </a:r>
            <a:r>
              <a:rPr kumimoji="1" lang="en-US" altLang="ja-JP" dirty="0"/>
              <a:t>IF</a:t>
            </a:r>
            <a:r>
              <a:rPr kumimoji="1" lang="ja-JP" altLang="en-US" dirty="0"/>
              <a:t>の詳細が書かれているもの</a:t>
            </a:r>
            <a:endParaRPr kumimoji="1" lang="en-US" altLang="ja-JP" dirty="0"/>
          </a:p>
          <a:p>
            <a:r>
              <a:rPr kumimoji="1" lang="ja-JP" altLang="en-US" dirty="0"/>
              <a:t>サーバー</a:t>
            </a:r>
            <a:r>
              <a:rPr kumimoji="1" lang="en-US" altLang="ja-JP" dirty="0"/>
              <a:t>API</a:t>
            </a:r>
            <a:r>
              <a:rPr kumimoji="1" lang="ja-JP" altLang="en-US" dirty="0"/>
              <a:t>技術仕様書</a:t>
            </a:r>
            <a:endParaRPr kumimoji="1" lang="en-US" altLang="ja-JP" dirty="0"/>
          </a:p>
          <a:p>
            <a:r>
              <a:rPr kumimoji="1" lang="ja-JP" altLang="en-US" dirty="0"/>
              <a:t>　用意したライブラリ以外　直接たたくばあいはこちらを見てね　</a:t>
            </a:r>
            <a:endParaRPr kumimoji="1" lang="en-US" altLang="ja-JP" dirty="0"/>
          </a:p>
          <a:p>
            <a:r>
              <a:rPr kumimoji="1" lang="ja-JP" altLang="en-US" dirty="0"/>
              <a:t>地図デザイン設定方法と表示イメージ</a:t>
            </a:r>
            <a:endParaRPr kumimoji="1" lang="en-US" altLang="ja-JP" dirty="0"/>
          </a:p>
          <a:p>
            <a:r>
              <a:rPr kumimoji="1" lang="ja-JP" altLang="en-US" dirty="0"/>
              <a:t>　多言語は用意していないので無視して　マップスタイル、ロゴ</a:t>
            </a:r>
            <a:r>
              <a:rPr kumimoji="1" lang="en-US" altLang="ja-JP" dirty="0"/>
              <a:t>ON/O</a:t>
            </a:r>
            <a:r>
              <a:rPr kumimoji="1" lang="ja-JP" altLang="en-US" dirty="0"/>
              <a:t>ｆｆ　言語設定は</a:t>
            </a:r>
            <a:r>
              <a:rPr kumimoji="1" lang="en-US" altLang="ja-JP" dirty="0"/>
              <a:t>Ja</a:t>
            </a:r>
            <a:r>
              <a:rPr kumimoji="1" lang="ja-JP" altLang="en-US" dirty="0"/>
              <a:t>だけ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BF8020-E0AB-4CCE-A63E-42528F94B0E5}" type="slidenum">
              <a:rPr lang="ja-JP" altLang="en-US" smtClean="0"/>
              <a:pPr>
                <a:defRPr/>
              </a:pPr>
              <a:t>14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42379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9"/>
          <p:cNvGrpSpPr>
            <a:grpSpLocks/>
          </p:cNvGrpSpPr>
          <p:nvPr/>
        </p:nvGrpSpPr>
        <p:grpSpPr bwMode="auto">
          <a:xfrm>
            <a:off x="0" y="0"/>
            <a:ext cx="9144000" cy="6884988"/>
            <a:chOff x="0" y="0"/>
            <a:chExt cx="5760" cy="4337"/>
          </a:xfrm>
        </p:grpSpPr>
        <p:pic>
          <p:nvPicPr>
            <p:cNvPr id="5" name="Picture 60" descr="ipc最終その2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3"/>
              <a:ext cx="5760" cy="4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61"/>
            <p:cNvSpPr>
              <a:spLocks noChangeArrowheads="1"/>
            </p:cNvSpPr>
            <p:nvPr userDrawn="1"/>
          </p:nvSpPr>
          <p:spPr bwMode="auto">
            <a:xfrm>
              <a:off x="0" y="0"/>
              <a:ext cx="884" cy="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defRPr/>
              </a:pPr>
              <a:endParaRPr lang="ja-JP" altLang="en-US">
                <a:latin typeface="HG明朝E" panose="02020909000000000000" pitchFamily="17" charset="-128"/>
                <a:ea typeface="HG明朝E" panose="02020909000000000000" pitchFamily="17" charset="-128"/>
              </a:endParaRPr>
            </a:p>
          </p:txBody>
        </p:sp>
      </p:grpSp>
      <p:grpSp>
        <p:nvGrpSpPr>
          <p:cNvPr id="8" name="Group 54"/>
          <p:cNvGrpSpPr>
            <a:grpSpLocks/>
          </p:cNvGrpSpPr>
          <p:nvPr/>
        </p:nvGrpSpPr>
        <p:grpSpPr bwMode="auto">
          <a:xfrm>
            <a:off x="3708400" y="6426200"/>
            <a:ext cx="1727200" cy="288925"/>
            <a:chOff x="2336" y="4048"/>
            <a:chExt cx="1088" cy="182"/>
          </a:xfrm>
        </p:grpSpPr>
        <p:sp>
          <p:nvSpPr>
            <p:cNvPr id="9" name="Text Box 44"/>
            <p:cNvSpPr txBox="1">
              <a:spLocks noChangeArrowheads="1"/>
            </p:cNvSpPr>
            <p:nvPr userDrawn="1"/>
          </p:nvSpPr>
          <p:spPr bwMode="auto">
            <a:xfrm>
              <a:off x="2517" y="4048"/>
              <a:ext cx="72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defRPr/>
              </a:pPr>
              <a:r>
                <a:rPr lang="ja-JP" altLang="en-US" sz="1200" dirty="0">
                  <a:solidFill>
                    <a:schemeClr val="bg1"/>
                  </a:solidFill>
                  <a:latin typeface="HG明朝E" panose="02020909000000000000" pitchFamily="17" charset="-128"/>
                  <a:ea typeface="HG明朝E" panose="02020909000000000000" pitchFamily="17" charset="-128"/>
                </a:rPr>
                <a:t>無断複製禁止</a:t>
              </a:r>
            </a:p>
          </p:txBody>
        </p:sp>
        <p:sp>
          <p:nvSpPr>
            <p:cNvPr id="10" name="AutoShape 45"/>
            <p:cNvSpPr>
              <a:spLocks noChangeArrowheads="1"/>
            </p:cNvSpPr>
            <p:nvPr userDrawn="1"/>
          </p:nvSpPr>
          <p:spPr bwMode="auto">
            <a:xfrm>
              <a:off x="2336" y="4048"/>
              <a:ext cx="1088" cy="182"/>
            </a:xfrm>
            <a:prstGeom prst="roundRect">
              <a:avLst>
                <a:gd name="adj" fmla="val 9889"/>
              </a:avLst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defRPr/>
              </a:pPr>
              <a:endParaRPr lang="ja-JP" altLang="en-US">
                <a:latin typeface="HG明朝E" panose="02020909000000000000" pitchFamily="17" charset="-128"/>
                <a:ea typeface="HG明朝E" panose="02020909000000000000" pitchFamily="17" charset="-128"/>
              </a:endParaRPr>
            </a:p>
          </p:txBody>
        </p:sp>
      </p:grpSp>
      <p:sp>
        <p:nvSpPr>
          <p:cNvPr id="11" name="Text Box 48"/>
          <p:cNvSpPr txBox="1">
            <a:spLocks noChangeArrowheads="1"/>
          </p:cNvSpPr>
          <p:nvPr/>
        </p:nvSpPr>
        <p:spPr bwMode="auto">
          <a:xfrm>
            <a:off x="5795963" y="6497638"/>
            <a:ext cx="31607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>
              <a:defRPr/>
            </a:pPr>
            <a:r>
              <a:rPr lang="ja-JP" altLang="en-US" sz="1000" dirty="0">
                <a:solidFill>
                  <a:schemeClr val="bg1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インクリメント</a:t>
            </a:r>
            <a:r>
              <a:rPr lang="en-US" altLang="ja-JP" sz="1000" dirty="0">
                <a:solidFill>
                  <a:schemeClr val="bg1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P </a:t>
            </a:r>
            <a:r>
              <a:rPr lang="ja-JP" altLang="en-US" sz="1000" dirty="0">
                <a:solidFill>
                  <a:schemeClr val="bg1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　第二商品部　　　　　　　　　　　　　　　　　　　　　　　　　　　　　</a:t>
            </a:r>
          </a:p>
        </p:txBody>
      </p:sp>
      <p:sp>
        <p:nvSpPr>
          <p:cNvPr id="10289" name="Rectangle 49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463800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HG明朝E" panose="02020909000000000000" pitchFamily="17" charset="-128"/>
                <a:ea typeface="HG明朝E" panose="02020909000000000000" pitchFamily="17" charset="-128"/>
              </a:defRPr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10290" name="Rectangle 50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403350" y="4365625"/>
            <a:ext cx="6400800" cy="1752600"/>
          </a:xfrm>
        </p:spPr>
        <p:txBody>
          <a:bodyPr/>
          <a:lstStyle>
            <a:lvl1pPr marL="0" indent="0" algn="ctr">
              <a:defRPr sz="1600">
                <a:solidFill>
                  <a:schemeClr val="bg1"/>
                </a:solidFill>
                <a:latin typeface="HG明朝E" panose="02020909000000000000" pitchFamily="17" charset="-128"/>
                <a:ea typeface="HG明朝E" panose="02020909000000000000" pitchFamily="17" charset="-128"/>
              </a:defRPr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13" name="Rectangle 52"/>
          <p:cNvSpPr>
            <a:spLocks noGrp="1" noChangeArrowheads="1"/>
          </p:cNvSpPr>
          <p:nvPr>
            <p:ph type="ftr" sz="quarter" idx="10"/>
          </p:nvPr>
        </p:nvSpPr>
        <p:spPr>
          <a:xfrm>
            <a:off x="3203575" y="7029450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HG明朝E" panose="02020909000000000000" pitchFamily="17" charset="-128"/>
                <a:ea typeface="HG明朝E" panose="02020909000000000000" pitchFamily="17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14" name="Rectangle 5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831013" y="6308725"/>
            <a:ext cx="2133600" cy="4762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HG明朝E" panose="02020909000000000000" pitchFamily="17" charset="-128"/>
                <a:ea typeface="HG明朝E" panose="02020909000000000000" pitchFamily="17" charset="-128"/>
              </a:defRPr>
            </a:lvl1pPr>
          </a:lstStyle>
          <a:p>
            <a:pPr>
              <a:defRPr/>
            </a:pPr>
            <a:fld id="{1A5C0C04-4097-4333-AD86-F1461646EF87}" type="slidenum">
              <a:rPr lang="ja-JP" altLang="en-US" smtClean="0"/>
              <a:pPr>
                <a:defRPr/>
              </a:pPr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12706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3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70294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4FC28B-F863-4E54-A1F4-386948E2E145}" type="datetimeFigureOut">
              <a:rPr lang="ja-JP" altLang="en-US"/>
              <a:pPr>
                <a:defRPr/>
              </a:pPr>
              <a:t>2018/1/17</a:t>
            </a:fld>
            <a:endParaRPr lang="ja-JP" altLang="en-US"/>
          </a:p>
        </p:txBody>
      </p:sp>
      <p:sp>
        <p:nvSpPr>
          <p:cNvPr id="5" name="Rectangle 3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32138" y="7029450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Rectangle 3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BB6249-69C2-4D51-AABD-4BF0FF8158C4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88704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198438"/>
            <a:ext cx="2057400" cy="5678487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198438"/>
            <a:ext cx="6019800" cy="5678487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3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70294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039DD7-92CA-4CC0-8B8B-B8BA8369C312}" type="datetimeFigureOut">
              <a:rPr lang="ja-JP" altLang="en-US"/>
              <a:pPr>
                <a:defRPr/>
              </a:pPr>
              <a:t>2018/1/17</a:t>
            </a:fld>
            <a:endParaRPr lang="ja-JP" altLang="en-US"/>
          </a:p>
        </p:txBody>
      </p:sp>
      <p:sp>
        <p:nvSpPr>
          <p:cNvPr id="5" name="Rectangle 3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32138" y="7029450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Rectangle 3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F16C39-41D5-4F92-91EA-EB09B19E03E4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44001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1F2A4A-CBB4-4CC0-AE0D-C1A11231E95B}" type="datetimeFigureOut">
              <a:rPr lang="ja-JP" altLang="en-US"/>
              <a:pPr>
                <a:defRPr/>
              </a:pPr>
              <a:t>2018/1/17</a:t>
            </a:fld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638329-2369-4667-86A2-E83E4BED9713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09747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5807EA-D8E8-413A-8AD9-6BF8DA9081C0}" type="datetimeFigureOut">
              <a:rPr lang="ja-JP" altLang="en-US"/>
              <a:pPr>
                <a:defRPr/>
              </a:pPr>
              <a:t>2018/1/17</a:t>
            </a:fld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ACB0A1-4E67-4BEE-AA8F-F6911C903D10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06275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046170-4E17-4710-8CE7-8B3A0C6E00BE}" type="datetimeFigureOut">
              <a:rPr lang="ja-JP" altLang="en-US"/>
              <a:pPr>
                <a:defRPr/>
              </a:pPr>
              <a:t>2018/1/17</a:t>
            </a:fld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C2B02A-5C06-4F0D-ABED-E88E6243F8AA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06188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1DC87D-F489-4023-855B-CC489B271D6F}" type="datetimeFigureOut">
              <a:rPr lang="ja-JP" altLang="en-US"/>
              <a:pPr>
                <a:defRPr/>
              </a:pPr>
              <a:t>2018/1/17</a:t>
            </a:fld>
            <a:endParaRPr lang="ja-JP" altLang="en-US"/>
          </a:p>
        </p:txBody>
      </p:sp>
      <p:sp>
        <p:nvSpPr>
          <p:cNvPr id="6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2DBDA0-ECFF-4D78-BB89-237B40AC02C2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153434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41F019-243E-4BDB-851C-626147C65C58}" type="datetimeFigureOut">
              <a:rPr lang="ja-JP" altLang="en-US"/>
              <a:pPr>
                <a:defRPr/>
              </a:pPr>
              <a:t>2018/1/17</a:t>
            </a:fld>
            <a:endParaRPr lang="ja-JP" altLang="en-US"/>
          </a:p>
        </p:txBody>
      </p:sp>
      <p:sp>
        <p:nvSpPr>
          <p:cNvPr id="8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9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89CC1C-47A2-44E4-831C-3F905CFE3B8A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426852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04E84A-925E-4AF1-B974-F37DD1E8E7D3}" type="datetimeFigureOut">
              <a:rPr lang="ja-JP" altLang="en-US"/>
              <a:pPr>
                <a:defRPr/>
              </a:pPr>
              <a:t>2018/1/17</a:t>
            </a:fld>
            <a:endParaRPr lang="ja-JP" altLang="en-US"/>
          </a:p>
        </p:txBody>
      </p:sp>
      <p:sp>
        <p:nvSpPr>
          <p:cNvPr id="4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4899A7-C712-481E-9979-62B0C0248FB3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23968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0732F-D267-4A8E-AD60-D7A17E1592A9}" type="datetimeFigureOut">
              <a:rPr lang="ja-JP" altLang="en-US"/>
              <a:pPr>
                <a:defRPr/>
              </a:pPr>
              <a:t>2018/1/17</a:t>
            </a:fld>
            <a:endParaRPr lang="ja-JP" altLang="en-US"/>
          </a:p>
        </p:txBody>
      </p:sp>
      <p:sp>
        <p:nvSpPr>
          <p:cNvPr id="3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4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599059-ED93-48A3-8593-721DBA3197AD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164559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EC3DA7-69A2-443A-BC50-A821CBEE1401}" type="datetimeFigureOut">
              <a:rPr lang="ja-JP" altLang="en-US"/>
              <a:pPr>
                <a:defRPr/>
              </a:pPr>
              <a:t>2018/1/17</a:t>
            </a:fld>
            <a:endParaRPr lang="ja-JP" altLang="en-US"/>
          </a:p>
        </p:txBody>
      </p:sp>
      <p:sp>
        <p:nvSpPr>
          <p:cNvPr id="6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D1BE2A-A857-4382-9023-7DBD80A04DB6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61790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G明朝E" panose="02020909000000000000" pitchFamily="17" charset="-128"/>
                <a:ea typeface="HG明朝E" panose="02020909000000000000" pitchFamily="17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G明朝E" panose="02020909000000000000" pitchFamily="17" charset="-128"/>
                <a:ea typeface="HG明朝E" panose="02020909000000000000" pitchFamily="17" charset="-128"/>
              </a:defRPr>
            </a:lvl1pPr>
            <a:lvl2pPr>
              <a:defRPr>
                <a:latin typeface="HG明朝E" panose="02020909000000000000" pitchFamily="17" charset="-128"/>
                <a:ea typeface="HG明朝E" panose="02020909000000000000" pitchFamily="17" charset="-128"/>
              </a:defRPr>
            </a:lvl2pPr>
            <a:lvl3pPr>
              <a:defRPr>
                <a:latin typeface="HG明朝E" panose="02020909000000000000" pitchFamily="17" charset="-128"/>
                <a:ea typeface="HG明朝E" panose="02020909000000000000" pitchFamily="17" charset="-128"/>
              </a:defRPr>
            </a:lvl3pPr>
            <a:lvl4pPr>
              <a:defRPr>
                <a:latin typeface="HG明朝E" panose="02020909000000000000" pitchFamily="17" charset="-128"/>
                <a:ea typeface="HG明朝E" panose="02020909000000000000" pitchFamily="17" charset="-128"/>
              </a:defRPr>
            </a:lvl4pPr>
            <a:lvl5pPr>
              <a:defRPr>
                <a:latin typeface="HG明朝E" panose="02020909000000000000" pitchFamily="17" charset="-128"/>
                <a:ea typeface="HG明朝E" panose="02020909000000000000" pitchFamily="17" charset="-128"/>
              </a:defRPr>
            </a:lvl5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3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70294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HG明朝E" panose="02020909000000000000" pitchFamily="17" charset="-128"/>
                <a:ea typeface="HG明朝E" panose="02020909000000000000" pitchFamily="17" charset="-128"/>
              </a:defRPr>
            </a:lvl1pPr>
          </a:lstStyle>
          <a:p>
            <a:pPr>
              <a:defRPr/>
            </a:pPr>
            <a:fld id="{4E6C5C40-3798-4A46-93E6-A41D36D61D52}" type="datetimeFigureOut">
              <a:rPr lang="ja-JP" altLang="en-US" smtClean="0"/>
              <a:pPr>
                <a:defRPr/>
              </a:pPr>
              <a:t>2018/1/17</a:t>
            </a:fld>
            <a:endParaRPr lang="ja-JP" altLang="en-US"/>
          </a:p>
        </p:txBody>
      </p:sp>
      <p:sp>
        <p:nvSpPr>
          <p:cNvPr id="5" name="Rectangle 3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32138" y="7029450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HG明朝E" panose="02020909000000000000" pitchFamily="17" charset="-128"/>
                <a:ea typeface="HG明朝E" panose="02020909000000000000" pitchFamily="17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Rectangle 3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G明朝E" panose="02020909000000000000" pitchFamily="17" charset="-128"/>
                <a:ea typeface="HG明朝E" panose="02020909000000000000" pitchFamily="17" charset="-128"/>
              </a:defRPr>
            </a:lvl1pPr>
          </a:lstStyle>
          <a:p>
            <a:pPr>
              <a:defRPr/>
            </a:pPr>
            <a:fld id="{9D1ECCF7-0432-47DA-B5CE-9038444492F2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450307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C0754B-52D5-4AA1-AF89-362EE802C17E}" type="datetimeFigureOut">
              <a:rPr lang="ja-JP" altLang="en-US"/>
              <a:pPr>
                <a:defRPr/>
              </a:pPr>
              <a:t>2018/1/17</a:t>
            </a:fld>
            <a:endParaRPr lang="ja-JP" altLang="en-US"/>
          </a:p>
        </p:txBody>
      </p:sp>
      <p:sp>
        <p:nvSpPr>
          <p:cNvPr id="6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560289-FB46-4D94-A9DC-602A8923DE17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6424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70AA90-7DFE-45D9-A536-B1B17B591E82}" type="datetimeFigureOut">
              <a:rPr lang="ja-JP" altLang="en-US"/>
              <a:pPr>
                <a:defRPr/>
              </a:pPr>
              <a:t>2018/1/17</a:t>
            </a:fld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071424-ECA2-4E6F-B06C-D2C04E8BCC3F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492545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590B21-DFA7-4586-A933-F49F19D11316}" type="datetimeFigureOut">
              <a:rPr lang="ja-JP" altLang="en-US"/>
              <a:pPr>
                <a:defRPr/>
              </a:pPr>
              <a:t>2018/1/17</a:t>
            </a:fld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0F935C-343A-4F9F-ABC8-DB8A1C3DB489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836484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8"/>
          <p:cNvSpPr txBox="1">
            <a:spLocks noChangeArrowheads="1"/>
          </p:cNvSpPr>
          <p:nvPr/>
        </p:nvSpPr>
        <p:spPr bwMode="auto">
          <a:xfrm>
            <a:off x="5795963" y="6497638"/>
            <a:ext cx="316071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r" eaLnBrk="1" hangingPunct="1">
              <a:defRPr/>
            </a:pPr>
            <a:r>
              <a:rPr lang="ja-JP" altLang="en-US" sz="1000" dirty="0">
                <a:solidFill>
                  <a:srgbClr val="FFFFFF"/>
                </a:solidFill>
                <a:latin typeface="HGP明朝E" pitchFamily="18" charset="-128"/>
                <a:ea typeface="HGP明朝E" pitchFamily="18" charset="-128"/>
              </a:rPr>
              <a:t>インクリメントＰ株式会社　　　　　　　　　　　　　　　　　　　　　　　　　　　　</a:t>
            </a:r>
          </a:p>
        </p:txBody>
      </p:sp>
      <p:sp>
        <p:nvSpPr>
          <p:cNvPr id="7" name="Text Box 43"/>
          <p:cNvSpPr txBox="1">
            <a:spLocks noChangeArrowheads="1"/>
          </p:cNvSpPr>
          <p:nvPr/>
        </p:nvSpPr>
        <p:spPr bwMode="auto">
          <a:xfrm>
            <a:off x="7451725" y="115888"/>
            <a:ext cx="1584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5092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defRPr/>
            </a:pPr>
            <a:r>
              <a:rPr lang="en-US" altLang="ja-JP" sz="1600" dirty="0">
                <a:solidFill>
                  <a:srgbClr val="D80A3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Confidential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8" y="115888"/>
            <a:ext cx="10795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89" name="Rectangle 49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4638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GP明朝E" pitchFamily="18" charset="-128"/>
                <a:ea typeface="HGP明朝E" pitchFamily="18" charset="-128"/>
              </a:defRPr>
            </a:lvl1pPr>
          </a:lstStyle>
          <a:p>
            <a:pPr lv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10290" name="Rectangle 50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403350" y="436562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defRPr sz="1600">
                <a:solidFill>
                  <a:schemeClr val="bg1"/>
                </a:solidFill>
                <a:latin typeface="HGP明朝E" pitchFamily="18" charset="-128"/>
                <a:ea typeface="HGP明朝E" pitchFamily="18" charset="-128"/>
              </a:defRPr>
            </a:lvl1pPr>
          </a:lstStyle>
          <a:p>
            <a:pPr lvl="0"/>
            <a:r>
              <a:rPr lang="ja-JP" altLang="en-US" noProof="0"/>
              <a:t>マスター サブタイトルの書式設定</a:t>
            </a:r>
          </a:p>
        </p:txBody>
      </p:sp>
      <p:sp>
        <p:nvSpPr>
          <p:cNvPr id="9" name="Rectangle 52"/>
          <p:cNvSpPr>
            <a:spLocks noGrp="1" noChangeArrowheads="1"/>
          </p:cNvSpPr>
          <p:nvPr>
            <p:ph type="ftr" sz="quarter" idx="10"/>
          </p:nvPr>
        </p:nvSpPr>
        <p:spPr>
          <a:xfrm>
            <a:off x="3203575" y="7029450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10" name="Rectangle 5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823075" y="6310313"/>
            <a:ext cx="2133600" cy="2873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GP明朝E" pitchFamily="18" charset="-128"/>
                <a:ea typeface="HGP明朝E" pitchFamily="18" charset="-128"/>
              </a:defRPr>
            </a:lvl1pPr>
          </a:lstStyle>
          <a:p>
            <a:pPr>
              <a:defRPr/>
            </a:pPr>
            <a:r>
              <a:rPr lang="en-US" altLang="ja-JP">
                <a:solidFill>
                  <a:srgbClr val="FFFFFF"/>
                </a:solidFill>
              </a:rPr>
              <a:t>PAGE  </a:t>
            </a:r>
            <a:fld id="{ECF9B991-150F-4821-B4F2-F25497D5ECDD}" type="slidenum">
              <a:rPr lang="en-US" altLang="ja-JP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srgbClr val="FFFFFF"/>
              </a:solidFill>
            </a:endParaRPr>
          </a:p>
        </p:txBody>
      </p:sp>
      <p:sp>
        <p:nvSpPr>
          <p:cNvPr id="11" name="Rectangle 51"/>
          <p:cNvSpPr>
            <a:spLocks noGrp="1" noChangeArrowheads="1"/>
          </p:cNvSpPr>
          <p:nvPr>
            <p:ph type="dt" sz="quarter" idx="12"/>
          </p:nvPr>
        </p:nvSpPr>
        <p:spPr>
          <a:xfrm>
            <a:off x="193675" y="6337300"/>
            <a:ext cx="2133600" cy="476250"/>
          </a:xfrm>
        </p:spPr>
        <p:txBody>
          <a:bodyPr/>
          <a:lstStyle>
            <a:lvl1pPr>
              <a:defRPr>
                <a:latin typeface="HGP明朝E" pitchFamily="18" charset="-128"/>
                <a:ea typeface="HGP明朝E" pitchFamily="18" charset="-128"/>
              </a:defRPr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1942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984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HGP明朝E" pitchFamily="18" charset="-128"/>
                <a:ea typeface="HGP明朝E" pitchFamily="18" charset="-128"/>
              </a:defRPr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76725"/>
          </a:xfrm>
          <a:prstGeom prst="rect">
            <a:avLst/>
          </a:prstGeom>
        </p:spPr>
        <p:txBody>
          <a:bodyPr/>
          <a:lstStyle>
            <a:lvl1pPr>
              <a:defRPr>
                <a:latin typeface="HGP明朝E" pitchFamily="18" charset="-128"/>
                <a:ea typeface="HGP明朝E" pitchFamily="18" charset="-128"/>
              </a:defRPr>
            </a:lvl1pPr>
            <a:lvl2pPr>
              <a:defRPr>
                <a:latin typeface="HGP明朝E" pitchFamily="18" charset="-128"/>
                <a:ea typeface="HGP明朝E" pitchFamily="18" charset="-128"/>
              </a:defRPr>
            </a:lvl2pPr>
            <a:lvl3pPr>
              <a:defRPr>
                <a:latin typeface="HGP明朝E" pitchFamily="18" charset="-128"/>
                <a:ea typeface="HGP明朝E" pitchFamily="18" charset="-128"/>
              </a:defRPr>
            </a:lvl3pPr>
            <a:lvl4pPr>
              <a:defRPr>
                <a:latin typeface="HGP明朝E" pitchFamily="18" charset="-128"/>
                <a:ea typeface="HGP明朝E" pitchFamily="18" charset="-128"/>
              </a:defRPr>
            </a:lvl4pPr>
            <a:lvl5pPr>
              <a:defRPr>
                <a:latin typeface="HGP明朝E" pitchFamily="18" charset="-128"/>
                <a:ea typeface="HGP明朝E" pitchFamily="18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3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3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3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04025" y="6308725"/>
            <a:ext cx="2133600" cy="219075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HGP明朝E" pitchFamily="18" charset="-128"/>
                <a:ea typeface="HGP明朝E" pitchFamily="18" charset="-128"/>
              </a:defRPr>
            </a:lvl1pPr>
          </a:lstStyle>
          <a:p>
            <a:pPr>
              <a:defRPr/>
            </a:pPr>
            <a:r>
              <a:rPr lang="en-US" altLang="ja-JP">
                <a:solidFill>
                  <a:srgbClr val="000000"/>
                </a:solidFill>
              </a:rPr>
              <a:t>PAGE  </a:t>
            </a:r>
            <a:fld id="{02B30FD7-83DC-4089-AD33-800E737C504B}" type="slidenum">
              <a:rPr lang="en-US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7995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Rectangle 3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3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3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04025" y="6308725"/>
            <a:ext cx="2133600" cy="2190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>
                <a:solidFill>
                  <a:srgbClr val="000000"/>
                </a:solidFill>
                <a:ea typeface="ＭＳ Ｐゴシック" pitchFamily="50" charset="-128"/>
              </a:rPr>
              <a:t>PAGE  </a:t>
            </a:r>
            <a:fld id="{D7151071-4022-41C5-B3F3-41206E7EDE0D}" type="slidenum">
              <a:rPr lang="en-US" altLang="ja-JP">
                <a:solidFill>
                  <a:srgbClr val="000000"/>
                </a:solidFill>
                <a:ea typeface="ＭＳ Ｐゴシック" pitchFamily="50" charset="-128"/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8419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984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276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276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3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3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7" name="Rectangle 3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04025" y="6308725"/>
            <a:ext cx="2133600" cy="2190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>
                <a:solidFill>
                  <a:srgbClr val="000000"/>
                </a:solidFill>
                <a:ea typeface="ＭＳ Ｐゴシック" pitchFamily="50" charset="-128"/>
              </a:rPr>
              <a:t>PAGE  </a:t>
            </a:r>
            <a:fld id="{6EEC1E62-F20B-4922-A21E-AFD57E5C7F45}" type="slidenum">
              <a:rPr lang="en-US" altLang="ja-JP">
                <a:solidFill>
                  <a:srgbClr val="000000"/>
                </a:solidFill>
                <a:ea typeface="ＭＳ Ｐゴシック" pitchFamily="50" charset="-128"/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36529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3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8" name="Rectangle 3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9" name="Rectangle 3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04025" y="6308725"/>
            <a:ext cx="2133600" cy="2190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>
                <a:solidFill>
                  <a:srgbClr val="000000"/>
                </a:solidFill>
                <a:ea typeface="ＭＳ Ｐゴシック" pitchFamily="50" charset="-128"/>
              </a:rPr>
              <a:t>PAGE  </a:t>
            </a:r>
            <a:fld id="{15C1B0E6-188D-4995-BAEB-3ECFA9383784}" type="slidenum">
              <a:rPr lang="en-US" altLang="ja-JP">
                <a:solidFill>
                  <a:srgbClr val="000000"/>
                </a:solidFill>
                <a:ea typeface="ＭＳ Ｐゴシック" pitchFamily="50" charset="-128"/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54462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984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Rectangle 3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4" name="Rectangle 3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3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04025" y="6308725"/>
            <a:ext cx="2133600" cy="2190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>
                <a:solidFill>
                  <a:srgbClr val="000000"/>
                </a:solidFill>
                <a:ea typeface="ＭＳ Ｐゴシック" pitchFamily="50" charset="-128"/>
              </a:rPr>
              <a:t>PAGE  </a:t>
            </a:r>
            <a:fld id="{D70C0146-CB66-4C38-BC64-1454D1EED3F0}" type="slidenum">
              <a:rPr lang="en-US" altLang="ja-JP">
                <a:solidFill>
                  <a:srgbClr val="000000"/>
                </a:solidFill>
                <a:ea typeface="ＭＳ Ｐゴシック" pitchFamily="50" charset="-128"/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449523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3" name="Rectangle 3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4" name="Rectangle 3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04025" y="6308725"/>
            <a:ext cx="2133600" cy="2190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>
                <a:solidFill>
                  <a:srgbClr val="000000"/>
                </a:solidFill>
                <a:ea typeface="ＭＳ Ｐゴシック" pitchFamily="50" charset="-128"/>
              </a:rPr>
              <a:t>PAGE  </a:t>
            </a:r>
            <a:fld id="{5BC824D1-F3A8-42F7-A76D-ABAA2CA4C8A5}" type="slidenum">
              <a:rPr lang="en-US" altLang="ja-JP">
                <a:solidFill>
                  <a:srgbClr val="000000"/>
                </a:solidFill>
                <a:ea typeface="ＭＳ Ｐゴシック" pitchFamily="50" charset="-128"/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2568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HG明朝E" panose="02020909000000000000" pitchFamily="17" charset="-128"/>
                <a:ea typeface="HG明朝E" panose="02020909000000000000" pitchFamily="17" charset="-128"/>
              </a:defRPr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latin typeface="HG明朝E" panose="02020909000000000000" pitchFamily="17" charset="-128"/>
                <a:ea typeface="HG明朝E" panose="02020909000000000000" pitchFamily="17" charset="-128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Rectangle 3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70294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HG明朝E" panose="02020909000000000000" pitchFamily="17" charset="-128"/>
                <a:ea typeface="HG明朝E" panose="02020909000000000000" pitchFamily="17" charset="-128"/>
              </a:defRPr>
            </a:lvl1pPr>
          </a:lstStyle>
          <a:p>
            <a:pPr>
              <a:defRPr/>
            </a:pPr>
            <a:fld id="{96537D03-66FA-4BC8-AAD5-2D7C83FE885F}" type="datetimeFigureOut">
              <a:rPr lang="ja-JP" altLang="en-US" smtClean="0"/>
              <a:pPr>
                <a:defRPr/>
              </a:pPr>
              <a:t>2018/1/17</a:t>
            </a:fld>
            <a:endParaRPr lang="ja-JP" altLang="en-US"/>
          </a:p>
        </p:txBody>
      </p:sp>
      <p:sp>
        <p:nvSpPr>
          <p:cNvPr id="5" name="Rectangle 3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32138" y="7029450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HG明朝E" panose="02020909000000000000" pitchFamily="17" charset="-128"/>
                <a:ea typeface="HG明朝E" panose="02020909000000000000" pitchFamily="17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Rectangle 3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G明朝E" panose="02020909000000000000" pitchFamily="17" charset="-128"/>
                <a:ea typeface="HG明朝E" panose="02020909000000000000" pitchFamily="17" charset="-128"/>
              </a:defRPr>
            </a:lvl1pPr>
          </a:lstStyle>
          <a:p>
            <a:pPr>
              <a:defRPr/>
            </a:pPr>
            <a:fld id="{01E97383-47D4-4464-85A5-6DDEC53B6BFA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670894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Rectangle 3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3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7" name="Rectangle 3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04025" y="6308725"/>
            <a:ext cx="2133600" cy="2190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>
                <a:solidFill>
                  <a:srgbClr val="000000"/>
                </a:solidFill>
                <a:ea typeface="ＭＳ Ｐゴシック" pitchFamily="50" charset="-128"/>
              </a:rPr>
              <a:t>PAGE  </a:t>
            </a:r>
            <a:fld id="{AFBC9A6E-D766-4211-BB03-547EA7B1FBE3}" type="slidenum">
              <a:rPr lang="en-US" altLang="ja-JP">
                <a:solidFill>
                  <a:srgbClr val="000000"/>
                </a:solidFill>
                <a:ea typeface="ＭＳ Ｐゴシック" pitchFamily="50" charset="-128"/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95839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Rectangle 3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3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7" name="Rectangle 3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04025" y="6308725"/>
            <a:ext cx="2133600" cy="2190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>
                <a:solidFill>
                  <a:srgbClr val="000000"/>
                </a:solidFill>
                <a:ea typeface="ＭＳ Ｐゴシック" pitchFamily="50" charset="-128"/>
              </a:rPr>
              <a:t>PAGE  </a:t>
            </a:r>
            <a:fld id="{9FA96D49-5FC2-48F8-8800-60E52802F850}" type="slidenum">
              <a:rPr lang="en-US" altLang="ja-JP">
                <a:solidFill>
                  <a:srgbClr val="000000"/>
                </a:solidFill>
                <a:ea typeface="ＭＳ Ｐゴシック" pitchFamily="50" charset="-128"/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12669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984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276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3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3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3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04025" y="6308725"/>
            <a:ext cx="2133600" cy="2190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>
                <a:solidFill>
                  <a:srgbClr val="000000"/>
                </a:solidFill>
                <a:ea typeface="ＭＳ Ｐゴシック" pitchFamily="50" charset="-128"/>
              </a:rPr>
              <a:t>PAGE  </a:t>
            </a:r>
            <a:fld id="{AA1BBE44-6F32-4721-AE40-D4E39C909276}" type="slidenum">
              <a:rPr lang="en-US" altLang="ja-JP">
                <a:solidFill>
                  <a:srgbClr val="000000"/>
                </a:solidFill>
                <a:ea typeface="ＭＳ Ｐゴシック" pitchFamily="50" charset="-128"/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42369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198438"/>
            <a:ext cx="2057400" cy="5678487"/>
          </a:xfrm>
          <a:prstGeom prst="rect">
            <a:avLst/>
          </a:prstGeo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198438"/>
            <a:ext cx="6019800" cy="56784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3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3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3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04025" y="6308725"/>
            <a:ext cx="2133600" cy="2190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>
                <a:solidFill>
                  <a:srgbClr val="000000"/>
                </a:solidFill>
                <a:ea typeface="ＭＳ Ｐゴシック" pitchFamily="50" charset="-128"/>
              </a:rPr>
              <a:t>PAGE  </a:t>
            </a:r>
            <a:fld id="{9B8D7BA7-E8E2-4736-88EA-FDB63EB2A3E9}" type="slidenum">
              <a:rPr lang="en-US" altLang="ja-JP">
                <a:solidFill>
                  <a:srgbClr val="000000"/>
                </a:solidFill>
                <a:ea typeface="ＭＳ Ｐゴシック" pitchFamily="50" charset="-128"/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27725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276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276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3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70294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8C25D6-3AB1-449D-8D9C-AF90AE26FFBB}" type="datetimeFigureOut">
              <a:rPr lang="ja-JP" altLang="en-US"/>
              <a:pPr>
                <a:defRPr/>
              </a:pPr>
              <a:t>2018/1/17</a:t>
            </a:fld>
            <a:endParaRPr lang="ja-JP" altLang="en-US"/>
          </a:p>
        </p:txBody>
      </p:sp>
      <p:sp>
        <p:nvSpPr>
          <p:cNvPr id="6" name="Rectangle 3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32138" y="7029450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Rectangle 3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9746CE-8079-4039-BE3A-0BC5E5B952F0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95114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3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70294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C58EFA-CF63-4C19-8411-60A31C857ABA}" type="datetimeFigureOut">
              <a:rPr lang="ja-JP" altLang="en-US"/>
              <a:pPr>
                <a:defRPr/>
              </a:pPr>
              <a:t>2018/1/17</a:t>
            </a:fld>
            <a:endParaRPr lang="ja-JP" altLang="en-US"/>
          </a:p>
        </p:txBody>
      </p:sp>
      <p:sp>
        <p:nvSpPr>
          <p:cNvPr id="8" name="Rectangle 3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32138" y="7029450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9" name="Rectangle 3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788734-9403-4845-B385-94768BD250CB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61147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3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70294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B901D0-AD4B-40B9-A6E5-4170BF2AEE10}" type="datetimeFigureOut">
              <a:rPr lang="ja-JP" altLang="en-US"/>
              <a:pPr>
                <a:defRPr/>
              </a:pPr>
              <a:t>2018/1/17</a:t>
            </a:fld>
            <a:endParaRPr lang="ja-JP" altLang="en-US"/>
          </a:p>
        </p:txBody>
      </p:sp>
      <p:sp>
        <p:nvSpPr>
          <p:cNvPr id="4" name="Rectangle 3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32138" y="7029450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Rectangle 3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2866C7-B8B7-4E3C-B7A9-AC27DD4DEF8B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94569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70294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08869B-D174-4B4F-9A5D-9B36F98B4A45}" type="datetimeFigureOut">
              <a:rPr lang="ja-JP" altLang="en-US"/>
              <a:pPr>
                <a:defRPr/>
              </a:pPr>
              <a:t>2018/1/17</a:t>
            </a:fld>
            <a:endParaRPr lang="ja-JP" altLang="en-US"/>
          </a:p>
        </p:txBody>
      </p:sp>
      <p:sp>
        <p:nvSpPr>
          <p:cNvPr id="3" name="Rectangle 3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32138" y="7029450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4" name="Rectangle 3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2B309D-5691-4730-8E85-22F30078C1B6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60227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3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70294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C71E23-19EF-4E23-B2FA-41C310473141}" type="datetimeFigureOut">
              <a:rPr lang="ja-JP" altLang="en-US"/>
              <a:pPr>
                <a:defRPr/>
              </a:pPr>
              <a:t>2018/1/17</a:t>
            </a:fld>
            <a:endParaRPr lang="ja-JP" altLang="en-US"/>
          </a:p>
        </p:txBody>
      </p:sp>
      <p:sp>
        <p:nvSpPr>
          <p:cNvPr id="6" name="Rectangle 3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32138" y="7029450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Rectangle 3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F99A89-D54D-4B35-AD81-58EE5DD89459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41690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3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70294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CF6906-5E00-40A1-B839-E747BB675DF8}" type="datetimeFigureOut">
              <a:rPr lang="ja-JP" altLang="en-US"/>
              <a:pPr>
                <a:defRPr/>
              </a:pPr>
              <a:t>2018/1/17</a:t>
            </a:fld>
            <a:endParaRPr lang="ja-JP" altLang="en-US"/>
          </a:p>
        </p:txBody>
      </p:sp>
      <p:sp>
        <p:nvSpPr>
          <p:cNvPr id="6" name="Rectangle 3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32138" y="7029450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Rectangle 3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DABE71-D1D5-4E83-A7C2-A81710AE7BF5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61312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54" descr="ライン2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ext Box 23"/>
          <p:cNvSpPr txBox="1">
            <a:spLocks noChangeArrowheads="1"/>
          </p:cNvSpPr>
          <p:nvPr/>
        </p:nvSpPr>
        <p:spPr bwMode="auto">
          <a:xfrm>
            <a:off x="8166100" y="6283325"/>
            <a:ext cx="7985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r>
              <a:rPr lang="en-US" altLang="ja-JP" sz="1000" u="sng">
                <a:solidFill>
                  <a:schemeClr val="bg1"/>
                </a:solidFill>
                <a:latin typeface="HGS創英角ｺﾞｼｯｸUB" pitchFamily="50" charset="-128"/>
                <a:ea typeface="HGS創英角ｺﾞｼｯｸUB" pitchFamily="50" charset="-128"/>
              </a:rPr>
              <a:t>PAGE</a:t>
            </a:r>
            <a:r>
              <a:rPr lang="ja-JP" altLang="en-US" sz="1000" u="sng">
                <a:solidFill>
                  <a:schemeClr val="bg1"/>
                </a:solidFill>
                <a:latin typeface="HGS創英角ｺﾞｼｯｸUB" pitchFamily="50" charset="-128"/>
                <a:ea typeface="HGS創英角ｺﾞｼｯｸUB" pitchFamily="50" charset="-128"/>
              </a:rPr>
              <a:t>　</a:t>
            </a:r>
            <a:r>
              <a:rPr lang="en-US" altLang="ja-JP" sz="1000" u="sng">
                <a:solidFill>
                  <a:schemeClr val="bg1"/>
                </a:solidFill>
                <a:latin typeface="HGS創英角ｺﾞｼｯｸUB" pitchFamily="50" charset="-128"/>
                <a:ea typeface="HGS創英角ｺﾞｼｯｸUB" pitchFamily="50" charset="-128"/>
              </a:rPr>
              <a:t>.01</a:t>
            </a:r>
          </a:p>
        </p:txBody>
      </p:sp>
      <p:sp>
        <p:nvSpPr>
          <p:cNvPr id="1028" name="Text Box 26"/>
          <p:cNvSpPr txBox="1">
            <a:spLocks noChangeArrowheads="1"/>
          </p:cNvSpPr>
          <p:nvPr/>
        </p:nvSpPr>
        <p:spPr bwMode="auto">
          <a:xfrm>
            <a:off x="7451725" y="115888"/>
            <a:ext cx="15843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US" altLang="ja-JP" sz="1600">
                <a:solidFill>
                  <a:srgbClr val="D80A31"/>
                </a:solidFill>
                <a:latin typeface="Arial Black" pitchFamily="34" charset="0"/>
                <a:ea typeface="HGS創英角ｺﾞｼｯｸUB" pitchFamily="50" charset="-128"/>
              </a:rPr>
              <a:t>Confidential</a:t>
            </a:r>
          </a:p>
        </p:txBody>
      </p:sp>
      <p:sp>
        <p:nvSpPr>
          <p:cNvPr id="1029" name="Text Box 31"/>
          <p:cNvSpPr txBox="1">
            <a:spLocks noChangeArrowheads="1"/>
          </p:cNvSpPr>
          <p:nvPr/>
        </p:nvSpPr>
        <p:spPr bwMode="auto">
          <a:xfrm>
            <a:off x="6156325" y="6497638"/>
            <a:ext cx="280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>
              <a:defRPr/>
            </a:pPr>
            <a:r>
              <a:rPr lang="ja-JP" altLang="en-US" sz="1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インクリメントＰ株式会社</a:t>
            </a:r>
          </a:p>
        </p:txBody>
      </p:sp>
      <p:sp>
        <p:nvSpPr>
          <p:cNvPr id="1062" name="Rectangle 3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04025" y="63087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u="sng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>
              <a:defRPr/>
            </a:pPr>
            <a:fld id="{481C4C34-3969-43FC-826D-BBC22492FB7F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  <p:sp>
        <p:nvSpPr>
          <p:cNvPr id="1031" name="Rectangle 40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984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32" name="Rectangle 4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pic>
        <p:nvPicPr>
          <p:cNvPr id="1033" name="Picture 42" descr="名称未設定 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15888"/>
            <a:ext cx="1009650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32" r:id="rId1"/>
    <p:sldLayoutId id="2147484433" r:id="rId2"/>
    <p:sldLayoutId id="2147484434" r:id="rId3"/>
    <p:sldLayoutId id="2147484435" r:id="rId4"/>
    <p:sldLayoutId id="2147484436" r:id="rId5"/>
    <p:sldLayoutId id="2147484437" r:id="rId6"/>
    <p:sldLayoutId id="2147484438" r:id="rId7"/>
    <p:sldLayoutId id="2147484439" r:id="rId8"/>
    <p:sldLayoutId id="2147484440" r:id="rId9"/>
    <p:sldLayoutId id="2147484441" r:id="rId10"/>
    <p:sldLayoutId id="214748444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HGP創英角ｺﾞｼｯｸUB" pitchFamily="50" charset="-128"/>
          <a:ea typeface="HGP創英角ｺﾞｼｯｸUB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HGP創英角ｺﾞｼｯｸUB" pitchFamily="50" charset="-128"/>
          <a:ea typeface="HGP創英角ｺﾞｼｯｸUB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HGP創英角ｺﾞｼｯｸUB" pitchFamily="50" charset="-128"/>
          <a:ea typeface="HGP創英角ｺﾞｼｯｸUB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HGP創英角ｺﾞｼｯｸUB" pitchFamily="50" charset="-128"/>
          <a:ea typeface="HGP創英角ｺﾞｼｯｸUB" pitchFamily="50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HGS創英角ｺﾞｼｯｸUB" pitchFamily="50" charset="-128"/>
          <a:ea typeface="HGS創英角ｺﾞｼｯｸUB" pitchFamily="50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HGS創英角ｺﾞｼｯｸUB" pitchFamily="50" charset="-128"/>
          <a:ea typeface="HGS創英角ｺﾞｼｯｸUB" pitchFamily="50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HGS創英角ｺﾞｼｯｸUB" pitchFamily="50" charset="-128"/>
          <a:ea typeface="HGS創英角ｺﾞｼｯｸUB" pitchFamily="50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HGS創英角ｺﾞｼｯｸUB" pitchFamily="50" charset="-128"/>
          <a:ea typeface="HGS創英角ｺﾞｼｯｸUB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12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1000" b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1000" b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1000" b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1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タイトル プレースホル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2051" name="テキスト プレースホル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100E3F8-A9C7-4FEA-BFC3-2B33ACE41FB1}" type="datetimeFigureOut">
              <a:rPr lang="ja-JP" altLang="en-US"/>
              <a:pPr>
                <a:defRPr/>
              </a:pPr>
              <a:t>2018/1/17</a:t>
            </a:fld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66C05AD-6E5B-47DB-8C79-54EF94803892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21" r:id="rId1"/>
    <p:sldLayoutId id="2147484422" r:id="rId2"/>
    <p:sldLayoutId id="2147484423" r:id="rId3"/>
    <p:sldLayoutId id="2147484424" r:id="rId4"/>
    <p:sldLayoutId id="2147484425" r:id="rId5"/>
    <p:sldLayoutId id="2147484426" r:id="rId6"/>
    <p:sldLayoutId id="2147484427" r:id="rId7"/>
    <p:sldLayoutId id="2147484428" r:id="rId8"/>
    <p:sldLayoutId id="2147484429" r:id="rId9"/>
    <p:sldLayoutId id="2147484430" r:id="rId10"/>
    <p:sldLayoutId id="214748443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Rectangle 3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702945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HGP明朝E" pitchFamily="18" charset="-128"/>
                <a:ea typeface="HGP明朝E" pitchFamily="18" charset="-128"/>
              </a:defRPr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1061" name="Rectangle 3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32138" y="7029450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HGP明朝E" pitchFamily="18" charset="-128"/>
                <a:ea typeface="HGP明朝E" pitchFamily="18" charset="-128"/>
              </a:defRPr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1034" name="Text Box 43"/>
          <p:cNvSpPr txBox="1">
            <a:spLocks noChangeArrowheads="1"/>
          </p:cNvSpPr>
          <p:nvPr/>
        </p:nvSpPr>
        <p:spPr bwMode="auto">
          <a:xfrm>
            <a:off x="179512" y="6410689"/>
            <a:ext cx="1584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5092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defRPr/>
            </a:pPr>
            <a:r>
              <a:rPr lang="en-US" altLang="ja-JP" sz="1600" dirty="0">
                <a:solidFill>
                  <a:srgbClr val="000000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Confidential</a:t>
            </a:r>
          </a:p>
        </p:txBody>
      </p:sp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6453336"/>
            <a:ext cx="10795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Box 31"/>
          <p:cNvSpPr txBox="1">
            <a:spLocks noChangeArrowheads="1"/>
          </p:cNvSpPr>
          <p:nvPr userDrawn="1"/>
        </p:nvSpPr>
        <p:spPr bwMode="auto">
          <a:xfrm>
            <a:off x="6156325" y="6497638"/>
            <a:ext cx="280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>
              <a:defRPr/>
            </a:pPr>
            <a:r>
              <a:rPr lang="ja-JP" altLang="en-US" sz="1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インクリメントＰ株式会社</a:t>
            </a:r>
          </a:p>
        </p:txBody>
      </p:sp>
    </p:spTree>
    <p:extLst>
      <p:ext uri="{BB962C8B-B14F-4D97-AF65-F5344CB8AC3E}">
        <p14:creationId xmlns:p14="http://schemas.microsoft.com/office/powerpoint/2010/main" val="544993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6" r:id="rId1"/>
    <p:sldLayoutId id="2147484457" r:id="rId2"/>
    <p:sldLayoutId id="2147484458" r:id="rId3"/>
    <p:sldLayoutId id="2147484459" r:id="rId4"/>
    <p:sldLayoutId id="2147484460" r:id="rId5"/>
    <p:sldLayoutId id="2147484461" r:id="rId6"/>
    <p:sldLayoutId id="2147484462" r:id="rId7"/>
    <p:sldLayoutId id="2147484463" r:id="rId8"/>
    <p:sldLayoutId id="2147484464" r:id="rId9"/>
    <p:sldLayoutId id="2147484465" r:id="rId10"/>
    <p:sldLayoutId id="2147484466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HGP明朝E" pitchFamily="18" charset="-128"/>
          <a:ea typeface="HGP明朝E" pitchFamily="18" charset="-128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HGS創英角ｺﾞｼｯｸUB" pitchFamily="50" charset="-128"/>
          <a:ea typeface="HGS創英角ｺﾞｼｯｸUB" pitchFamily="50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HGS創英角ｺﾞｼｯｸUB" pitchFamily="50" charset="-128"/>
          <a:ea typeface="HGS創英角ｺﾞｼｯｸUB" pitchFamily="50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HGS創英角ｺﾞｼｯｸUB" pitchFamily="50" charset="-128"/>
          <a:ea typeface="HGS創英角ｺﾞｼｯｸUB" pitchFamily="50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HGS創英角ｺﾞｼｯｸUB" pitchFamily="50" charset="-128"/>
          <a:ea typeface="HGS創英角ｺﾞｼｯｸUB" pitchFamily="50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HGS創英角ｺﾞｼｯｸUB" pitchFamily="50" charset="-128"/>
          <a:ea typeface="HGS創英角ｺﾞｼｯｸUB" pitchFamily="50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HGS創英角ｺﾞｼｯｸUB" pitchFamily="50" charset="-128"/>
          <a:ea typeface="HGS創英角ｺﾞｼｯｸUB" pitchFamily="50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HGS創英角ｺﾞｼｯｸUB" pitchFamily="50" charset="-128"/>
          <a:ea typeface="HGS創英角ｺﾞｼｯｸUB" pitchFamily="50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HGS創英角ｺﾞｼｯｸUB" pitchFamily="50" charset="-128"/>
          <a:ea typeface="HGS創英角ｺﾞｼｯｸUB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kumimoji="1" sz="2800" b="1">
          <a:solidFill>
            <a:schemeClr val="tx1"/>
          </a:solidFill>
          <a:latin typeface="HGP明朝E" pitchFamily="18" charset="-128"/>
          <a:ea typeface="HGP明朝E" pitchFamily="18" charset="-128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kumimoji="1" sz="2000" b="1">
          <a:solidFill>
            <a:schemeClr val="tx1"/>
          </a:solidFill>
          <a:latin typeface="HGP明朝E" pitchFamily="18" charset="-128"/>
          <a:ea typeface="HGP明朝E" pitchFamily="18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HGP明朝E" pitchFamily="18" charset="-128"/>
          <a:ea typeface="HGP明朝E" pitchFamily="18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HGP明朝E" pitchFamily="18" charset="-128"/>
          <a:ea typeface="HGP明朝E" pitchFamily="18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1000" b="1">
          <a:solidFill>
            <a:schemeClr val="tx1"/>
          </a:solidFill>
          <a:latin typeface="HGP明朝E" pitchFamily="18" charset="-128"/>
          <a:ea typeface="HGP明朝E" pitchFamily="18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1000" b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1000" b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1000" b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1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jpe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mapfan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624618" y="2997506"/>
            <a:ext cx="787908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ja-JP" altLang="en-US" sz="4000" b="1" dirty="0">
                <a:ln w="11430"/>
                <a:solidFill>
                  <a:sysClr val="windowText" lastClr="00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インクリメント</a:t>
            </a:r>
            <a:r>
              <a:rPr lang="en-US" altLang="ja-JP" sz="4000" b="1" dirty="0">
                <a:ln w="11430"/>
                <a:solidFill>
                  <a:sysClr val="windowText" lastClr="00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</a:t>
            </a:r>
            <a:r>
              <a:rPr lang="ja-JP" altLang="en-US" sz="4000" b="1" dirty="0">
                <a:ln w="11430"/>
                <a:solidFill>
                  <a:sysClr val="windowText" lastClr="00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より</a:t>
            </a:r>
            <a:endParaRPr lang="en-US" altLang="ja-JP" sz="4000" b="1" dirty="0">
              <a:ln w="11430"/>
              <a:solidFill>
                <a:sysClr val="windowText" lastClr="0000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4000" b="1" dirty="0">
                <a:ln w="11430"/>
                <a:solidFill>
                  <a:sysClr val="windowText" lastClr="00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ハッカソン用ご協力内容のご紹介</a:t>
            </a:r>
          </a:p>
        </p:txBody>
      </p:sp>
      <p:sp>
        <p:nvSpPr>
          <p:cNvPr id="58" name="正方形/長方形 57"/>
          <p:cNvSpPr/>
          <p:nvPr/>
        </p:nvSpPr>
        <p:spPr>
          <a:xfrm>
            <a:off x="2979745" y="4725144"/>
            <a:ext cx="315823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ja-JP" altLang="en-US" sz="2000" dirty="0">
                <a:ln w="11430"/>
                <a:solidFill>
                  <a:sysClr val="windowText" lastClr="00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インクリメント</a:t>
            </a:r>
            <a:r>
              <a:rPr lang="en-US" altLang="ja-JP" sz="2000" dirty="0">
                <a:ln w="11430"/>
                <a:solidFill>
                  <a:sysClr val="windowText" lastClr="00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</a:t>
            </a:r>
            <a:r>
              <a:rPr lang="ja-JP" altLang="en-US" sz="2000" dirty="0">
                <a:ln w="11430"/>
                <a:solidFill>
                  <a:sysClr val="windowText" lastClr="00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株式会社</a:t>
            </a:r>
            <a:endParaRPr lang="en-US" altLang="ja-JP" sz="2000" dirty="0">
              <a:ln w="11430"/>
              <a:solidFill>
                <a:sysClr val="windowText" lastClr="0000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442761" y="1340768"/>
            <a:ext cx="623220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ja-JP" altLang="en-US" sz="2000" dirty="0">
                <a:ln w="11430"/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「</a:t>
            </a:r>
            <a:r>
              <a:rPr lang="en-US" altLang="ja-JP" sz="2000" dirty="0">
                <a:ln w="11430"/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Web</a:t>
            </a:r>
            <a:r>
              <a:rPr lang="ja-JP" altLang="en-US" sz="2000" dirty="0">
                <a:ln w="11430"/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とクルマのハッカソン </a:t>
            </a:r>
            <a:r>
              <a:rPr lang="en-US" altLang="ja-JP" sz="2000" dirty="0">
                <a:ln w="11430"/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2018</a:t>
            </a:r>
            <a:r>
              <a:rPr lang="ja-JP" altLang="en-US" sz="2000" dirty="0">
                <a:ln w="11430"/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」</a:t>
            </a:r>
            <a:endParaRPr lang="en-US" altLang="ja-JP" sz="2000" dirty="0">
              <a:ln w="11430"/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000" dirty="0">
                <a:ln w="11430"/>
                <a:solidFill>
                  <a:sysClr val="windowText" lastClr="00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ご参加者の皆様へ</a:t>
            </a:r>
            <a:endParaRPr lang="en-US" altLang="ja-JP" sz="2000" dirty="0">
              <a:ln w="11430"/>
              <a:solidFill>
                <a:sysClr val="windowText" lastClr="0000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25538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図 22">
            <a:extLst>
              <a:ext uri="{FF2B5EF4-FFF2-40B4-BE49-F238E27FC236}">
                <a16:creationId xmlns:a16="http://schemas.microsoft.com/office/drawing/2014/main" id="{9E4A45D6-0858-4E66-9991-C653EAA1F9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55" b="18622"/>
          <a:stretch/>
        </p:blipFill>
        <p:spPr>
          <a:xfrm>
            <a:off x="641784" y="3936746"/>
            <a:ext cx="2380936" cy="1963050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8A97802-49E9-4AEC-8620-9FC25ADB03A8}"/>
              </a:ext>
            </a:extLst>
          </p:cNvPr>
          <p:cNvSpPr txBox="1"/>
          <p:nvPr/>
        </p:nvSpPr>
        <p:spPr>
          <a:xfrm>
            <a:off x="2586675" y="4332062"/>
            <a:ext cx="18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サーバから取得したタイル画像を表示するだけ</a:t>
            </a:r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A2C6A208-B6DA-474D-A515-36D4D4031F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55" b="18622"/>
          <a:stretch/>
        </p:blipFill>
        <p:spPr>
          <a:xfrm>
            <a:off x="4835626" y="3936746"/>
            <a:ext cx="2380936" cy="1963050"/>
          </a:xfrm>
          <a:prstGeom prst="rect">
            <a:avLst/>
          </a:prstGeom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30A6836B-5D2A-45E6-AFBB-42AB46C5AABF}"/>
              </a:ext>
            </a:extLst>
          </p:cNvPr>
          <p:cNvSpPr txBox="1"/>
          <p:nvPr/>
        </p:nvSpPr>
        <p:spPr>
          <a:xfrm>
            <a:off x="6821624" y="4243612"/>
            <a:ext cx="1782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ベクトル形式のタイルをクライアントで描画</a:t>
            </a:r>
          </a:p>
        </p:txBody>
      </p:sp>
      <p:sp>
        <p:nvSpPr>
          <p:cNvPr id="11" name="雲 10">
            <a:extLst>
              <a:ext uri="{FF2B5EF4-FFF2-40B4-BE49-F238E27FC236}">
                <a16:creationId xmlns:a16="http://schemas.microsoft.com/office/drawing/2014/main" id="{BFF0F131-87DA-44C7-9A80-41A4F649B0CD}"/>
              </a:ext>
            </a:extLst>
          </p:cNvPr>
          <p:cNvSpPr/>
          <p:nvPr/>
        </p:nvSpPr>
        <p:spPr>
          <a:xfrm rot="5400000">
            <a:off x="1677317" y="1002204"/>
            <a:ext cx="1511170" cy="3066620"/>
          </a:xfrm>
          <a:prstGeom prst="cloud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5" name="フローチャート: 磁気ディスク 14">
            <a:extLst>
              <a:ext uri="{FF2B5EF4-FFF2-40B4-BE49-F238E27FC236}">
                <a16:creationId xmlns:a16="http://schemas.microsoft.com/office/drawing/2014/main" id="{2E4785AD-0B32-45B1-8FFB-D4B80D21DA2E}"/>
              </a:ext>
            </a:extLst>
          </p:cNvPr>
          <p:cNvSpPr/>
          <p:nvPr/>
        </p:nvSpPr>
        <p:spPr>
          <a:xfrm>
            <a:off x="1832252" y="1927733"/>
            <a:ext cx="1059925" cy="1215562"/>
          </a:xfrm>
          <a:prstGeom prst="flowChartMagneticDisk">
            <a:avLst/>
          </a:prstGeom>
          <a:solidFill>
            <a:srgbClr val="FFC0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b="1" dirty="0">
              <a:solidFill>
                <a:schemeClr val="tx1"/>
              </a:solidFill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1650538" y="476672"/>
            <a:ext cx="582723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ja-JP" altLang="en-US" sz="4000" b="1" dirty="0">
                <a:ln w="11430"/>
                <a:solidFill>
                  <a:sysClr val="windowText" lastClr="00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ベクターマップって何？</a:t>
            </a:r>
            <a:endParaRPr lang="en-US" altLang="ja-JP" sz="4000" b="1" dirty="0">
              <a:ln w="11430"/>
              <a:solidFill>
                <a:sysClr val="windowText" lastClr="0000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3A3B9DD-FEAE-4A04-A41F-6066235B5764}"/>
              </a:ext>
            </a:extLst>
          </p:cNvPr>
          <p:cNvSpPr txBox="1"/>
          <p:nvPr/>
        </p:nvSpPr>
        <p:spPr>
          <a:xfrm>
            <a:off x="354394" y="1268760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ラスター方式（</a:t>
            </a:r>
            <a:r>
              <a:rPr kumimoji="1"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MapFan.API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など）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36A0E34-A0A2-43C5-A713-C836E57E3F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547" y="2107967"/>
            <a:ext cx="707887" cy="707887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CCB89CB-090C-4F2C-B760-9E5B55E295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174" y="2307327"/>
            <a:ext cx="707887" cy="707887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63BC527-4D31-45B7-91F5-3A8E8E5A05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661" y="2467763"/>
            <a:ext cx="707887" cy="707887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B83F233A-E394-45FD-B4DB-94554B895CD5}"/>
              </a:ext>
            </a:extLst>
          </p:cNvPr>
          <p:cNvCxnSpPr>
            <a:cxnSpLocks/>
          </p:cNvCxnSpPr>
          <p:nvPr/>
        </p:nvCxnSpPr>
        <p:spPr>
          <a:xfrm>
            <a:off x="1832668" y="3209193"/>
            <a:ext cx="0" cy="9361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F2A4797-1A12-4B09-869B-071DCF57AF35}"/>
              </a:ext>
            </a:extLst>
          </p:cNvPr>
          <p:cNvSpPr txBox="1"/>
          <p:nvPr/>
        </p:nvSpPr>
        <p:spPr>
          <a:xfrm>
            <a:off x="1833525" y="2509711"/>
            <a:ext cx="1506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サーバ環境</a:t>
            </a: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5026E433-CE51-4FCF-BF9A-350481287E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290" y="3312720"/>
            <a:ext cx="707887" cy="707887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sp>
        <p:nvSpPr>
          <p:cNvPr id="25" name="雲 24">
            <a:extLst>
              <a:ext uri="{FF2B5EF4-FFF2-40B4-BE49-F238E27FC236}">
                <a16:creationId xmlns:a16="http://schemas.microsoft.com/office/drawing/2014/main" id="{2B9478D9-08D9-4AD8-9C6A-88D9118DA48D}"/>
              </a:ext>
            </a:extLst>
          </p:cNvPr>
          <p:cNvSpPr/>
          <p:nvPr/>
        </p:nvSpPr>
        <p:spPr>
          <a:xfrm rot="5400000">
            <a:off x="5871159" y="1002204"/>
            <a:ext cx="1511170" cy="3066620"/>
          </a:xfrm>
          <a:prstGeom prst="cloud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6" name="フローチャート: 磁気ディスク 25">
            <a:extLst>
              <a:ext uri="{FF2B5EF4-FFF2-40B4-BE49-F238E27FC236}">
                <a16:creationId xmlns:a16="http://schemas.microsoft.com/office/drawing/2014/main" id="{8F28A7CC-48C3-4BEB-B71E-CDE828241A18}"/>
              </a:ext>
            </a:extLst>
          </p:cNvPr>
          <p:cNvSpPr/>
          <p:nvPr/>
        </p:nvSpPr>
        <p:spPr>
          <a:xfrm>
            <a:off x="6026094" y="1927733"/>
            <a:ext cx="1059925" cy="1215562"/>
          </a:xfrm>
          <a:prstGeom prst="flowChartMagneticDisk">
            <a:avLst/>
          </a:prstGeom>
          <a:solidFill>
            <a:srgbClr val="FFC0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b="1" dirty="0">
              <a:solidFill>
                <a:schemeClr val="tx1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7F14CCD-2780-4C7B-98FF-858E58BF0432}"/>
              </a:ext>
            </a:extLst>
          </p:cNvPr>
          <p:cNvSpPr txBox="1"/>
          <p:nvPr/>
        </p:nvSpPr>
        <p:spPr>
          <a:xfrm>
            <a:off x="4548236" y="1268760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ベクター方式</a:t>
            </a:r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B679D610-CDF3-4F31-B7DB-1E509CDF44AB}"/>
              </a:ext>
            </a:extLst>
          </p:cNvPr>
          <p:cNvCxnSpPr>
            <a:cxnSpLocks/>
          </p:cNvCxnSpPr>
          <p:nvPr/>
        </p:nvCxnSpPr>
        <p:spPr>
          <a:xfrm>
            <a:off x="6026510" y="3209193"/>
            <a:ext cx="0" cy="9361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7DD7B865-9E25-4F5F-A666-34F78AEAB462}"/>
              </a:ext>
            </a:extLst>
          </p:cNvPr>
          <p:cNvSpPr txBox="1"/>
          <p:nvPr/>
        </p:nvSpPr>
        <p:spPr>
          <a:xfrm>
            <a:off x="6027367" y="2509711"/>
            <a:ext cx="1506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サーバ環境</a:t>
            </a:r>
          </a:p>
        </p:txBody>
      </p:sp>
      <p:sp>
        <p:nvSpPr>
          <p:cNvPr id="37" name="四角形: メモ 36">
            <a:extLst>
              <a:ext uri="{FF2B5EF4-FFF2-40B4-BE49-F238E27FC236}">
                <a16:creationId xmlns:a16="http://schemas.microsoft.com/office/drawing/2014/main" id="{1E30A240-1782-4278-B75C-0C15C27C50D9}"/>
              </a:ext>
            </a:extLst>
          </p:cNvPr>
          <p:cNvSpPr/>
          <p:nvPr/>
        </p:nvSpPr>
        <p:spPr>
          <a:xfrm>
            <a:off x="7358555" y="2195819"/>
            <a:ext cx="510317" cy="679390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四角形: メモ 37">
            <a:extLst>
              <a:ext uri="{FF2B5EF4-FFF2-40B4-BE49-F238E27FC236}">
                <a16:creationId xmlns:a16="http://schemas.microsoft.com/office/drawing/2014/main" id="{0885F221-1E77-48AA-8908-11117BBD0E8A}"/>
              </a:ext>
            </a:extLst>
          </p:cNvPr>
          <p:cNvSpPr/>
          <p:nvPr/>
        </p:nvSpPr>
        <p:spPr>
          <a:xfrm>
            <a:off x="7216562" y="2307327"/>
            <a:ext cx="510317" cy="679390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四角形: メモ 38">
            <a:extLst>
              <a:ext uri="{FF2B5EF4-FFF2-40B4-BE49-F238E27FC236}">
                <a16:creationId xmlns:a16="http://schemas.microsoft.com/office/drawing/2014/main" id="{31BF75F8-BA4A-437A-BD3F-2E2C4B7B145F}"/>
              </a:ext>
            </a:extLst>
          </p:cNvPr>
          <p:cNvSpPr/>
          <p:nvPr/>
        </p:nvSpPr>
        <p:spPr>
          <a:xfrm>
            <a:off x="7103396" y="2425576"/>
            <a:ext cx="510317" cy="679390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四角形: メモ 39">
            <a:extLst>
              <a:ext uri="{FF2B5EF4-FFF2-40B4-BE49-F238E27FC236}">
                <a16:creationId xmlns:a16="http://schemas.microsoft.com/office/drawing/2014/main" id="{5AFEC7DA-7BB4-478B-8512-5A7F95F280ED}"/>
              </a:ext>
            </a:extLst>
          </p:cNvPr>
          <p:cNvSpPr/>
          <p:nvPr/>
        </p:nvSpPr>
        <p:spPr>
          <a:xfrm>
            <a:off x="6577599" y="3348022"/>
            <a:ext cx="510317" cy="679390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30AC7877-0EEC-445C-83BF-FB66F5287B23}"/>
              </a:ext>
            </a:extLst>
          </p:cNvPr>
          <p:cNvSpPr txBox="1"/>
          <p:nvPr/>
        </p:nvSpPr>
        <p:spPr>
          <a:xfrm>
            <a:off x="641784" y="5805263"/>
            <a:ext cx="2850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クライアント負荷：小</a:t>
            </a:r>
            <a:endParaRPr kumimoji="1" lang="en-US" altLang="ja-JP" dirty="0"/>
          </a:p>
          <a:p>
            <a:r>
              <a:rPr lang="ja-JP" altLang="en-US" dirty="0"/>
              <a:t>柔軟性：少ない</a:t>
            </a:r>
            <a:endParaRPr lang="en-US" altLang="ja-JP" dirty="0"/>
          </a:p>
          <a:p>
            <a:r>
              <a:rPr kumimoji="1" lang="ja-JP" altLang="en-US" dirty="0"/>
              <a:t>タイル生成：時間がかかる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DD0D91C6-7C1F-4886-815E-FE5F97CBFDAA}"/>
              </a:ext>
            </a:extLst>
          </p:cNvPr>
          <p:cNvSpPr txBox="1"/>
          <p:nvPr/>
        </p:nvSpPr>
        <p:spPr>
          <a:xfrm>
            <a:off x="4876784" y="5805263"/>
            <a:ext cx="2850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クライアント負荷：大</a:t>
            </a:r>
            <a:endParaRPr kumimoji="1" lang="en-US" altLang="ja-JP" dirty="0"/>
          </a:p>
          <a:p>
            <a:r>
              <a:rPr lang="ja-JP" altLang="en-US" dirty="0"/>
              <a:t>柔軟性：高い</a:t>
            </a:r>
            <a:endParaRPr lang="en-US" altLang="ja-JP" dirty="0"/>
          </a:p>
          <a:p>
            <a:r>
              <a:rPr kumimoji="1" lang="ja-JP" altLang="en-US" dirty="0"/>
              <a:t>タイル生成：比較的早い</a:t>
            </a:r>
          </a:p>
        </p:txBody>
      </p:sp>
      <p:pic>
        <p:nvPicPr>
          <p:cNvPr id="28" name="図 27">
            <a:extLst>
              <a:ext uri="{FF2B5EF4-FFF2-40B4-BE49-F238E27FC236}">
                <a16:creationId xmlns:a16="http://schemas.microsoft.com/office/drawing/2014/main" id="{F4A31ED4-55D5-4AE2-8492-F63A6DC44FF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12" y="4397633"/>
            <a:ext cx="707887" cy="707887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09FEDC86-9087-4EA1-9A93-3D48EDE500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50" y="4397632"/>
            <a:ext cx="707887" cy="707887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98275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図 46">
            <a:extLst>
              <a:ext uri="{FF2B5EF4-FFF2-40B4-BE49-F238E27FC236}">
                <a16:creationId xmlns:a16="http://schemas.microsoft.com/office/drawing/2014/main" id="{6096EF94-338B-4C06-9BB2-7C43FC347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419" y="4167247"/>
            <a:ext cx="1717359" cy="1485283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D71523AE-D5D0-4852-8E03-A76EBC218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63" y="4145296"/>
            <a:ext cx="1717359" cy="1485283"/>
          </a:xfrm>
          <a:prstGeom prst="rect">
            <a:avLst/>
          </a:prstGeom>
        </p:spPr>
      </p:pic>
      <p:pic>
        <p:nvPicPr>
          <p:cNvPr id="44" name="図 43">
            <a:extLst>
              <a:ext uri="{FF2B5EF4-FFF2-40B4-BE49-F238E27FC236}">
                <a16:creationId xmlns:a16="http://schemas.microsoft.com/office/drawing/2014/main" id="{7C395C34-7970-44A5-BC5D-E7B060A19F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735" y="3285382"/>
            <a:ext cx="1090509" cy="1090509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B4C1DA1F-5D19-4922-AB61-2B568B1048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525" y="3285382"/>
            <a:ext cx="1090509" cy="1090509"/>
          </a:xfrm>
          <a:prstGeom prst="rect">
            <a:avLst/>
          </a:prstGeom>
        </p:spPr>
      </p:pic>
      <p:sp>
        <p:nvSpPr>
          <p:cNvPr id="11" name="雲 10">
            <a:extLst>
              <a:ext uri="{FF2B5EF4-FFF2-40B4-BE49-F238E27FC236}">
                <a16:creationId xmlns:a16="http://schemas.microsoft.com/office/drawing/2014/main" id="{BFF0F131-87DA-44C7-9A80-41A4F649B0CD}"/>
              </a:ext>
            </a:extLst>
          </p:cNvPr>
          <p:cNvSpPr/>
          <p:nvPr/>
        </p:nvSpPr>
        <p:spPr>
          <a:xfrm rot="5400000">
            <a:off x="1677317" y="1002204"/>
            <a:ext cx="1511170" cy="3066620"/>
          </a:xfrm>
          <a:prstGeom prst="cloud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1650538" y="476672"/>
            <a:ext cx="582723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ja-JP" altLang="en-US" sz="4000" b="1" dirty="0">
                <a:ln w="11430"/>
                <a:solidFill>
                  <a:sysClr val="windowText" lastClr="00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ベクターマップって何？</a:t>
            </a:r>
            <a:endParaRPr lang="en-US" altLang="ja-JP" sz="4000" b="1" dirty="0">
              <a:ln w="11430"/>
              <a:solidFill>
                <a:sysClr val="windowText" lastClr="0000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3A3B9DD-FEAE-4A04-A41F-6066235B5764}"/>
              </a:ext>
            </a:extLst>
          </p:cNvPr>
          <p:cNvSpPr txBox="1"/>
          <p:nvPr/>
        </p:nvSpPr>
        <p:spPr>
          <a:xfrm>
            <a:off x="354394" y="1268760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ラスター方式（</a:t>
            </a:r>
            <a:r>
              <a:rPr kumimoji="1"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MapFan.API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など）</a:t>
            </a: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B83F233A-E394-45FD-B4DB-94554B895CD5}"/>
              </a:ext>
            </a:extLst>
          </p:cNvPr>
          <p:cNvCxnSpPr>
            <a:cxnSpLocks/>
          </p:cNvCxnSpPr>
          <p:nvPr/>
        </p:nvCxnSpPr>
        <p:spPr>
          <a:xfrm>
            <a:off x="1832668" y="3209193"/>
            <a:ext cx="0" cy="9361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雲 24">
            <a:extLst>
              <a:ext uri="{FF2B5EF4-FFF2-40B4-BE49-F238E27FC236}">
                <a16:creationId xmlns:a16="http://schemas.microsoft.com/office/drawing/2014/main" id="{2B9478D9-08D9-4AD8-9C6A-88D9118DA48D}"/>
              </a:ext>
            </a:extLst>
          </p:cNvPr>
          <p:cNvSpPr/>
          <p:nvPr/>
        </p:nvSpPr>
        <p:spPr>
          <a:xfrm rot="5400000">
            <a:off x="5871159" y="1002204"/>
            <a:ext cx="1511170" cy="3066620"/>
          </a:xfrm>
          <a:prstGeom prst="cloud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7F14CCD-2780-4C7B-98FF-858E58BF0432}"/>
              </a:ext>
            </a:extLst>
          </p:cNvPr>
          <p:cNvSpPr txBox="1"/>
          <p:nvPr/>
        </p:nvSpPr>
        <p:spPr>
          <a:xfrm>
            <a:off x="4548236" y="1268760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ベクター方式</a:t>
            </a:r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B679D610-CDF3-4F31-B7DB-1E509CDF44AB}"/>
              </a:ext>
            </a:extLst>
          </p:cNvPr>
          <p:cNvCxnSpPr>
            <a:cxnSpLocks/>
          </p:cNvCxnSpPr>
          <p:nvPr/>
        </p:nvCxnSpPr>
        <p:spPr>
          <a:xfrm>
            <a:off x="6026510" y="3209193"/>
            <a:ext cx="0" cy="9361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30AC7877-0EEC-445C-83BF-FB66F5287B23}"/>
              </a:ext>
            </a:extLst>
          </p:cNvPr>
          <p:cNvSpPr txBox="1"/>
          <p:nvPr/>
        </p:nvSpPr>
        <p:spPr>
          <a:xfrm>
            <a:off x="641784" y="5805263"/>
            <a:ext cx="31182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届いた料理を食べるだけ</a:t>
            </a:r>
            <a:endParaRPr kumimoji="1" lang="en-US" altLang="ja-JP" dirty="0"/>
          </a:p>
          <a:p>
            <a:r>
              <a:rPr lang="ja-JP" altLang="en-US" dirty="0"/>
              <a:t>味付けを変えるくらいは出来る</a:t>
            </a:r>
            <a:endParaRPr lang="en-US" altLang="ja-JP" dirty="0"/>
          </a:p>
          <a:p>
            <a:r>
              <a:rPr kumimoji="1" lang="ja-JP" altLang="en-US" dirty="0"/>
              <a:t>配送側で食材調理が必要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DD0D91C6-7C1F-4886-815E-FE5F97CBFDAA}"/>
              </a:ext>
            </a:extLst>
          </p:cNvPr>
          <p:cNvSpPr txBox="1"/>
          <p:nvPr/>
        </p:nvSpPr>
        <p:spPr>
          <a:xfrm>
            <a:off x="4876784" y="5805263"/>
            <a:ext cx="31182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届いた食材から調理が必要</a:t>
            </a:r>
            <a:endParaRPr lang="en-US" altLang="ja-JP" dirty="0"/>
          </a:p>
          <a:p>
            <a:r>
              <a:rPr lang="ja-JP" altLang="en-US" dirty="0"/>
              <a:t>好きなものを自由に作れる</a:t>
            </a:r>
            <a:endParaRPr lang="en-US" altLang="ja-JP" dirty="0"/>
          </a:p>
          <a:p>
            <a:r>
              <a:rPr kumimoji="1" lang="ja-JP" altLang="en-US" dirty="0"/>
              <a:t>配送側は食材発送だけで</a:t>
            </a:r>
            <a:r>
              <a:rPr kumimoji="1" lang="en-US" altLang="ja-JP" dirty="0"/>
              <a:t>OK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399A2A9-6B42-49C0-912D-66BA1A59BC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243" y="2000973"/>
            <a:ext cx="990017" cy="112474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1732E37-2021-4905-A32E-4B023966BC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769" y="3065129"/>
            <a:ext cx="821342" cy="82134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6EF5993-7537-450D-ADDB-B50A3238927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820" y="2153107"/>
            <a:ext cx="1804695" cy="829803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C30FDDF2-9F55-46E1-8167-92C2D72875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836" y="2153107"/>
            <a:ext cx="1804695" cy="829803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3D3AEFDA-D10D-4AE5-862B-FC32C1F38ED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610" y="3443796"/>
            <a:ext cx="975445" cy="448512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C85B150A-7E78-48AF-BAAA-5598D56F05B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867" y="4340729"/>
            <a:ext cx="840478" cy="954855"/>
          </a:xfrm>
          <a:prstGeom prst="rect">
            <a:avLst/>
          </a:prstGeom>
        </p:spPr>
      </p:pic>
      <p:pic>
        <p:nvPicPr>
          <p:cNvPr id="45" name="図 44">
            <a:extLst>
              <a:ext uri="{FF2B5EF4-FFF2-40B4-BE49-F238E27FC236}">
                <a16:creationId xmlns:a16="http://schemas.microsoft.com/office/drawing/2014/main" id="{99505017-8069-46F1-A5B6-1D64E5B3AAB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592" y="4167247"/>
            <a:ext cx="923330" cy="923330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36579948-7C65-475F-BDCE-DA96ED6B7ED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510" y="4654975"/>
            <a:ext cx="776603" cy="77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983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四角形: 角を丸くする 66">
            <a:extLst>
              <a:ext uri="{FF2B5EF4-FFF2-40B4-BE49-F238E27FC236}">
                <a16:creationId xmlns:a16="http://schemas.microsoft.com/office/drawing/2014/main" id="{59D8ADA3-3808-4984-AEAF-60DDB8B1A9AF}"/>
              </a:ext>
            </a:extLst>
          </p:cNvPr>
          <p:cNvSpPr/>
          <p:nvPr/>
        </p:nvSpPr>
        <p:spPr>
          <a:xfrm>
            <a:off x="355126" y="3212976"/>
            <a:ext cx="8314006" cy="248383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2419982" y="476672"/>
            <a:ext cx="428835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ja-JP" altLang="en-US" sz="4000" b="1" dirty="0">
                <a:ln w="11430"/>
                <a:solidFill>
                  <a:sysClr val="windowText" lastClr="00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提供サンプル一式</a:t>
            </a:r>
            <a:endParaRPr lang="en-US" altLang="ja-JP" sz="4000" b="1" dirty="0">
              <a:ln w="11430"/>
              <a:solidFill>
                <a:sysClr val="windowText" lastClr="0000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8" name="雲 27">
            <a:extLst>
              <a:ext uri="{FF2B5EF4-FFF2-40B4-BE49-F238E27FC236}">
                <a16:creationId xmlns:a16="http://schemas.microsoft.com/office/drawing/2014/main" id="{6F2635BE-76DA-4D57-9101-38FE7162D297}"/>
              </a:ext>
            </a:extLst>
          </p:cNvPr>
          <p:cNvSpPr/>
          <p:nvPr/>
        </p:nvSpPr>
        <p:spPr>
          <a:xfrm rot="5400000">
            <a:off x="5883505" y="707059"/>
            <a:ext cx="1511170" cy="3066620"/>
          </a:xfrm>
          <a:prstGeom prst="cloud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9" name="フローチャート: 磁気ディスク 28">
            <a:extLst>
              <a:ext uri="{FF2B5EF4-FFF2-40B4-BE49-F238E27FC236}">
                <a16:creationId xmlns:a16="http://schemas.microsoft.com/office/drawing/2014/main" id="{6A0C9A9F-E013-40B0-BCB1-B4C9727BDB2C}"/>
              </a:ext>
            </a:extLst>
          </p:cNvPr>
          <p:cNvSpPr/>
          <p:nvPr/>
        </p:nvSpPr>
        <p:spPr>
          <a:xfrm>
            <a:off x="6038440" y="1632588"/>
            <a:ext cx="1059925" cy="1215562"/>
          </a:xfrm>
          <a:prstGeom prst="flowChartMagneticDisk">
            <a:avLst/>
          </a:prstGeom>
          <a:solidFill>
            <a:srgbClr val="FFC0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B82FC8C-3C1B-42A0-A7EE-C46AD200092B}"/>
              </a:ext>
            </a:extLst>
          </p:cNvPr>
          <p:cNvSpPr txBox="1"/>
          <p:nvPr/>
        </p:nvSpPr>
        <p:spPr>
          <a:xfrm>
            <a:off x="6039713" y="2214566"/>
            <a:ext cx="1506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サーバ環境</a:t>
            </a:r>
          </a:p>
        </p:txBody>
      </p:sp>
      <p:sp>
        <p:nvSpPr>
          <p:cNvPr id="33" name="四角形: メモ 32">
            <a:extLst>
              <a:ext uri="{FF2B5EF4-FFF2-40B4-BE49-F238E27FC236}">
                <a16:creationId xmlns:a16="http://schemas.microsoft.com/office/drawing/2014/main" id="{788849FF-D6D3-4F8E-95BA-03FF1615EEAE}"/>
              </a:ext>
            </a:extLst>
          </p:cNvPr>
          <p:cNvSpPr/>
          <p:nvPr/>
        </p:nvSpPr>
        <p:spPr>
          <a:xfrm>
            <a:off x="7370901" y="1900674"/>
            <a:ext cx="510317" cy="679390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四角形: メモ 35">
            <a:extLst>
              <a:ext uri="{FF2B5EF4-FFF2-40B4-BE49-F238E27FC236}">
                <a16:creationId xmlns:a16="http://schemas.microsoft.com/office/drawing/2014/main" id="{A70092EF-F145-4B8C-A658-33F96826E374}"/>
              </a:ext>
            </a:extLst>
          </p:cNvPr>
          <p:cNvSpPr/>
          <p:nvPr/>
        </p:nvSpPr>
        <p:spPr>
          <a:xfrm>
            <a:off x="7228908" y="2012182"/>
            <a:ext cx="510317" cy="679390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四角形: メモ 42">
            <a:extLst>
              <a:ext uri="{FF2B5EF4-FFF2-40B4-BE49-F238E27FC236}">
                <a16:creationId xmlns:a16="http://schemas.microsoft.com/office/drawing/2014/main" id="{B4B8C934-FFF1-4545-A0C2-D1CAF87FD526}"/>
              </a:ext>
            </a:extLst>
          </p:cNvPr>
          <p:cNvSpPr/>
          <p:nvPr/>
        </p:nvSpPr>
        <p:spPr>
          <a:xfrm>
            <a:off x="7115742" y="2130431"/>
            <a:ext cx="510317" cy="679390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71CCC19-345C-4F9D-B8BE-CD79365A07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5" t="50000" r="48424" b="8643"/>
          <a:stretch/>
        </p:blipFill>
        <p:spPr>
          <a:xfrm>
            <a:off x="1157751" y="5026581"/>
            <a:ext cx="2653164" cy="1725609"/>
          </a:xfrm>
          <a:prstGeom prst="rect">
            <a:avLst/>
          </a:prstGeom>
        </p:spPr>
      </p:pic>
      <p:sp>
        <p:nvSpPr>
          <p:cNvPr id="45" name="Rectangle 3">
            <a:extLst>
              <a:ext uri="{FF2B5EF4-FFF2-40B4-BE49-F238E27FC236}">
                <a16:creationId xmlns:a16="http://schemas.microsoft.com/office/drawing/2014/main" id="{54322CDD-4748-47A7-961A-E6D3D6A60D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0861" y="3354051"/>
            <a:ext cx="2987589" cy="83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16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2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ja-JP" sz="1800" kern="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【</a:t>
            </a:r>
            <a:r>
              <a:rPr lang="ja-JP" altLang="en-US" sz="1800" kern="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サンプル</a:t>
            </a:r>
            <a:r>
              <a:rPr lang="en-US" altLang="ja-JP" sz="1800" kern="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HTML</a:t>
            </a:r>
            <a:r>
              <a:rPr lang="ja-JP" altLang="en-US" sz="1800" kern="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一式</a:t>
            </a:r>
            <a:r>
              <a:rPr lang="en-US" altLang="ja-JP" sz="1800" kern="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】</a:t>
            </a:r>
          </a:p>
          <a:p>
            <a:r>
              <a:rPr lang="ja-JP" altLang="en-US" sz="1800" kern="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en-US" altLang="ja-JP" sz="1800" kern="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800" kern="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簡易解説書アリ</a:t>
            </a:r>
            <a:endParaRPr lang="en-US" altLang="ja-JP" sz="1800" kern="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180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180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180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ja-JP" altLang="ja-JP" sz="180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D31098A2-2672-41D5-9FF3-5F171BBEE1E5}"/>
              </a:ext>
            </a:extLst>
          </p:cNvPr>
          <p:cNvSpPr/>
          <p:nvPr/>
        </p:nvSpPr>
        <p:spPr>
          <a:xfrm>
            <a:off x="3669891" y="3983123"/>
            <a:ext cx="2160240" cy="85848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>
                <a:solidFill>
                  <a:schemeClr val="tx1"/>
                </a:solidFill>
              </a:rPr>
              <a:t>Mapbox</a:t>
            </a:r>
            <a:r>
              <a:rPr kumimoji="1" lang="en-US" altLang="ja-JP" dirty="0">
                <a:solidFill>
                  <a:schemeClr val="tx1"/>
                </a:solidFill>
              </a:rPr>
              <a:t> </a:t>
            </a:r>
            <a:r>
              <a:rPr kumimoji="1" lang="en-US" altLang="ja-JP" dirty="0" err="1">
                <a:solidFill>
                  <a:schemeClr val="tx1"/>
                </a:solidFill>
              </a:rPr>
              <a:t>gl</a:t>
            </a:r>
            <a:r>
              <a:rPr kumimoji="1" lang="en-US" altLang="ja-JP" dirty="0">
                <a:solidFill>
                  <a:schemeClr val="tx1"/>
                </a:solidFill>
              </a:rPr>
              <a:t> </a:t>
            </a:r>
            <a:r>
              <a:rPr kumimoji="1" lang="en-US" altLang="ja-JP" dirty="0" err="1">
                <a:solidFill>
                  <a:schemeClr val="tx1"/>
                </a:solidFill>
              </a:rPr>
              <a:t>js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6" name="四角形: メモ 45">
            <a:extLst>
              <a:ext uri="{FF2B5EF4-FFF2-40B4-BE49-F238E27FC236}">
                <a16:creationId xmlns:a16="http://schemas.microsoft.com/office/drawing/2014/main" id="{82E2F8FD-EEAF-4D01-AEC1-6991A3529F47}"/>
              </a:ext>
            </a:extLst>
          </p:cNvPr>
          <p:cNvSpPr/>
          <p:nvPr/>
        </p:nvSpPr>
        <p:spPr>
          <a:xfrm>
            <a:off x="6784362" y="3386041"/>
            <a:ext cx="510317" cy="679390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7" name="コネクタ: カギ線 16">
            <a:extLst>
              <a:ext uri="{FF2B5EF4-FFF2-40B4-BE49-F238E27FC236}">
                <a16:creationId xmlns:a16="http://schemas.microsoft.com/office/drawing/2014/main" id="{E9AF7C82-BA38-491D-AC0D-ED18C4F1DDC5}"/>
              </a:ext>
            </a:extLst>
          </p:cNvPr>
          <p:cNvCxnSpPr>
            <a:cxnSpLocks/>
            <a:stCxn id="28" idx="0"/>
            <a:endCxn id="13" idx="6"/>
          </p:cNvCxnSpPr>
          <p:nvPr/>
        </p:nvCxnSpPr>
        <p:spPr>
          <a:xfrm rot="5400000">
            <a:off x="5525776" y="3299051"/>
            <a:ext cx="1417670" cy="80895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A304FB2-B2BD-43FB-9335-A31C6C2FED63}"/>
              </a:ext>
            </a:extLst>
          </p:cNvPr>
          <p:cNvSpPr txBox="1"/>
          <p:nvPr/>
        </p:nvSpPr>
        <p:spPr>
          <a:xfrm>
            <a:off x="5800204" y="3655783"/>
            <a:ext cx="82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地図</a:t>
            </a:r>
          </a:p>
        </p:txBody>
      </p: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ADB64970-0979-476D-BCBE-DA70D78B19D1}"/>
              </a:ext>
            </a:extLst>
          </p:cNvPr>
          <p:cNvGrpSpPr/>
          <p:nvPr/>
        </p:nvGrpSpPr>
        <p:grpSpPr>
          <a:xfrm>
            <a:off x="930895" y="1184558"/>
            <a:ext cx="2196120" cy="1873462"/>
            <a:chOff x="323528" y="3420135"/>
            <a:chExt cx="2880319" cy="2457137"/>
          </a:xfrm>
        </p:grpSpPr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FB138B60-5DAE-4387-B955-30A97CD87C5B}"/>
                </a:ext>
              </a:extLst>
            </p:cNvPr>
            <p:cNvSpPr/>
            <p:nvPr/>
          </p:nvSpPr>
          <p:spPr>
            <a:xfrm>
              <a:off x="323528" y="3770680"/>
              <a:ext cx="2880319" cy="21065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001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kumimoji="1" lang="en-US" altLang="ja-JP" dirty="0">
                <a:solidFill>
                  <a:schemeClr val="tx1"/>
                </a:solidFill>
              </a:endParaRPr>
            </a:p>
          </p:txBody>
        </p:sp>
        <p:pic>
          <p:nvPicPr>
            <p:cNvPr id="49" name="Picture 5" descr="C:\Users\y_chiba\Desktop\04.bmp">
              <a:extLst>
                <a:ext uri="{FF2B5EF4-FFF2-40B4-BE49-F238E27FC236}">
                  <a16:creationId xmlns:a16="http://schemas.microsoft.com/office/drawing/2014/main" id="{26E61F80-6352-49AA-83D4-F2F1EE0C12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44" t="75140" r="65537" b="4101"/>
            <a:stretch/>
          </p:blipFill>
          <p:spPr bwMode="auto">
            <a:xfrm>
              <a:off x="746499" y="3943647"/>
              <a:ext cx="2106386" cy="741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1" descr="C:\Users\y_chiba\Desktop\05.bmp">
              <a:extLst>
                <a:ext uri="{FF2B5EF4-FFF2-40B4-BE49-F238E27FC236}">
                  <a16:creationId xmlns:a16="http://schemas.microsoft.com/office/drawing/2014/main" id="{1F4ACF51-9564-40D9-9D5B-8A760B86AC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9" t="30263" r="67728" b="14342"/>
            <a:stretch/>
          </p:blipFill>
          <p:spPr bwMode="auto">
            <a:xfrm>
              <a:off x="539552" y="4685126"/>
              <a:ext cx="2520280" cy="1049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角丸四角形 11">
              <a:extLst>
                <a:ext uri="{FF2B5EF4-FFF2-40B4-BE49-F238E27FC236}">
                  <a16:creationId xmlns:a16="http://schemas.microsoft.com/office/drawing/2014/main" id="{C23722A7-DC8A-441D-A809-FEBF0E7DC23D}"/>
                </a:ext>
              </a:extLst>
            </p:cNvPr>
            <p:cNvSpPr/>
            <p:nvPr/>
          </p:nvSpPr>
          <p:spPr>
            <a:xfrm>
              <a:off x="742506" y="3420135"/>
              <a:ext cx="2088231" cy="380458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 err="1">
                  <a:solidFill>
                    <a:schemeClr val="bg1"/>
                  </a:solidFill>
                </a:rPr>
                <a:t>MapFan</a:t>
              </a:r>
              <a:r>
                <a:rPr lang="en-US" altLang="ja-JP" sz="1200" dirty="0">
                  <a:solidFill>
                    <a:schemeClr val="bg1"/>
                  </a:solidFill>
                </a:rPr>
                <a:t> API</a:t>
              </a:r>
              <a:r>
                <a:rPr lang="ja-JP" altLang="en-US" sz="1200" dirty="0">
                  <a:solidFill>
                    <a:schemeClr val="bg1"/>
                  </a:solidFill>
                </a:rPr>
                <a:t>サーバー</a:t>
              </a:r>
              <a:endParaRPr kumimoji="1" lang="ja-JP" altLang="en-US" sz="12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52" name="コネクタ: カギ線 51">
            <a:extLst>
              <a:ext uri="{FF2B5EF4-FFF2-40B4-BE49-F238E27FC236}">
                <a16:creationId xmlns:a16="http://schemas.microsoft.com/office/drawing/2014/main" id="{35563551-C391-498B-8FDC-686FBFAC2C6A}"/>
              </a:ext>
            </a:extLst>
          </p:cNvPr>
          <p:cNvCxnSpPr>
            <a:cxnSpLocks/>
            <a:stCxn id="48" idx="2"/>
            <a:endCxn id="13" idx="2"/>
          </p:cNvCxnSpPr>
          <p:nvPr/>
        </p:nvCxnSpPr>
        <p:spPr>
          <a:xfrm rot="16200000" flipH="1">
            <a:off x="2172251" y="2914724"/>
            <a:ext cx="1354345" cy="164093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楕円 52">
            <a:extLst>
              <a:ext uri="{FF2B5EF4-FFF2-40B4-BE49-F238E27FC236}">
                <a16:creationId xmlns:a16="http://schemas.microsoft.com/office/drawing/2014/main" id="{C1864CEF-4E63-42A7-9C53-5CD80E97AB51}"/>
              </a:ext>
            </a:extLst>
          </p:cNvPr>
          <p:cNvSpPr/>
          <p:nvPr/>
        </p:nvSpPr>
        <p:spPr>
          <a:xfrm>
            <a:off x="1476463" y="4109234"/>
            <a:ext cx="1301615" cy="57980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m</a:t>
            </a:r>
            <a:r>
              <a:rPr kumimoji="1" lang="en-US" altLang="ja-JP" dirty="0">
                <a:solidFill>
                  <a:schemeClr val="tx1"/>
                </a:solidFill>
              </a:rPr>
              <a:t>ain.js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3D1670B6-AFDD-48B9-9CB7-5ABB4BE168CA}"/>
              </a:ext>
            </a:extLst>
          </p:cNvPr>
          <p:cNvSpPr txBox="1"/>
          <p:nvPr/>
        </p:nvSpPr>
        <p:spPr>
          <a:xfrm>
            <a:off x="654502" y="3547773"/>
            <a:ext cx="1301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経路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/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住所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56" name="図 55">
            <a:extLst>
              <a:ext uri="{FF2B5EF4-FFF2-40B4-BE49-F238E27FC236}">
                <a16:creationId xmlns:a16="http://schemas.microsoft.com/office/drawing/2014/main" id="{84CB817C-8AEE-4D60-9FE3-519817FB38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858" y="4807806"/>
            <a:ext cx="564761" cy="753015"/>
          </a:xfrm>
          <a:prstGeom prst="rect">
            <a:avLst/>
          </a:prstGeom>
        </p:spPr>
      </p:pic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C736C3EF-D960-4510-B551-58123DD73534}"/>
              </a:ext>
            </a:extLst>
          </p:cNvPr>
          <p:cNvSpPr txBox="1"/>
          <p:nvPr/>
        </p:nvSpPr>
        <p:spPr>
          <a:xfrm>
            <a:off x="6992335" y="5104787"/>
            <a:ext cx="1370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s</a:t>
            </a:r>
            <a:r>
              <a:rPr kumimoji="1"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tyle.json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8" name="矢印: 下 57">
            <a:extLst>
              <a:ext uri="{FF2B5EF4-FFF2-40B4-BE49-F238E27FC236}">
                <a16:creationId xmlns:a16="http://schemas.microsoft.com/office/drawing/2014/main" id="{9EB739CB-5557-4589-B67E-2AE3536241C9}"/>
              </a:ext>
            </a:extLst>
          </p:cNvPr>
          <p:cNvSpPr/>
          <p:nvPr/>
        </p:nvSpPr>
        <p:spPr>
          <a:xfrm rot="7937970">
            <a:off x="5932591" y="4458732"/>
            <a:ext cx="551143" cy="455349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B1BE89F-01D0-435C-BC4C-8977B94184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315" y="4649085"/>
            <a:ext cx="664685" cy="886247"/>
          </a:xfrm>
          <a:prstGeom prst="rect">
            <a:avLst/>
          </a:prstGeom>
        </p:spPr>
      </p:pic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FFEFA8D0-589C-4E58-9D49-FD453801D28E}"/>
              </a:ext>
            </a:extLst>
          </p:cNvPr>
          <p:cNvSpPr txBox="1"/>
          <p:nvPr/>
        </p:nvSpPr>
        <p:spPr>
          <a:xfrm>
            <a:off x="6757141" y="4198357"/>
            <a:ext cx="203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ベクタータイル</a:t>
            </a: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70E0EEC1-BF34-4F75-A2B9-609FC501FD9E}"/>
              </a:ext>
            </a:extLst>
          </p:cNvPr>
          <p:cNvSpPr txBox="1"/>
          <p:nvPr/>
        </p:nvSpPr>
        <p:spPr>
          <a:xfrm>
            <a:off x="4654844" y="4950117"/>
            <a:ext cx="203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Index.html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2" name="矢印: 折線 61">
            <a:extLst>
              <a:ext uri="{FF2B5EF4-FFF2-40B4-BE49-F238E27FC236}">
                <a16:creationId xmlns:a16="http://schemas.microsoft.com/office/drawing/2014/main" id="{DB313D33-FF5B-4FE0-BD79-318161BC2181}"/>
              </a:ext>
            </a:extLst>
          </p:cNvPr>
          <p:cNvSpPr/>
          <p:nvPr/>
        </p:nvSpPr>
        <p:spPr>
          <a:xfrm rot="10800000">
            <a:off x="3882560" y="5336313"/>
            <a:ext cx="1182200" cy="1063129"/>
          </a:xfrm>
          <a:prstGeom prst="bentArrow">
            <a:avLst>
              <a:gd name="adj1" fmla="val 25000"/>
              <a:gd name="adj2" fmla="val 27591"/>
              <a:gd name="adj3" fmla="val 30181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68" name="Rectangle 3">
            <a:extLst>
              <a:ext uri="{FF2B5EF4-FFF2-40B4-BE49-F238E27FC236}">
                <a16:creationId xmlns:a16="http://schemas.microsoft.com/office/drawing/2014/main" id="{7D3C955F-69C8-4095-A440-A608EBA3D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5121" y="6240232"/>
            <a:ext cx="4055592" cy="44126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16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2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ja-JP" altLang="en-US" sz="2400" kern="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宜しければお試しください。</a:t>
            </a:r>
            <a:endParaRPr lang="ja-JP" altLang="ja-JP" sz="2400" kern="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90828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参考サイトご紹介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1503128" y="1314847"/>
            <a:ext cx="6137744" cy="1517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16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2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ja-JP" sz="3600" kern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MapFan</a:t>
            </a:r>
            <a:r>
              <a:rPr lang="ja-JP" altLang="en-US" sz="36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ラボサイト</a:t>
            </a:r>
            <a:endParaRPr lang="en-US" altLang="ja-JP" sz="14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8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弊社地図データの導入イメージのショールームサイト</a:t>
            </a:r>
            <a:endParaRPr lang="en-US" altLang="ja-JP" sz="180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14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4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今回はサポート対象外です。</a:t>
            </a:r>
            <a:endParaRPr lang="en-US" altLang="ja-JP" sz="140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18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hlinkClick r:id="rId3"/>
              </a:rPr>
              <a:t>http://labs.mapfan.com/</a:t>
            </a:r>
            <a:endParaRPr lang="en-US" altLang="ja-JP" sz="180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23528" y="3164302"/>
            <a:ext cx="252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/>
              <a:t>ASEAN</a:t>
            </a:r>
            <a:r>
              <a:rPr kumimoji="1" lang="ja-JP" altLang="en-US" sz="1400"/>
              <a:t>地図</a:t>
            </a:r>
          </a:p>
        </p:txBody>
      </p:sp>
      <p:pic>
        <p:nvPicPr>
          <p:cNvPr id="3076" name="Picture 4" descr="http://labs.mapfan.com/wp-content/uploads/2016/11/ASEAN-project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507595"/>
            <a:ext cx="2571421" cy="215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>
            <a:off x="3067099" y="3164302"/>
            <a:ext cx="252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/>
              <a:t>キロポスト（距離票）</a:t>
            </a:r>
            <a:endParaRPr kumimoji="1" lang="ja-JP" altLang="en-US" sz="1400"/>
          </a:p>
        </p:txBody>
      </p:sp>
      <p:pic>
        <p:nvPicPr>
          <p:cNvPr id="3078" name="Picture 6" descr="http://labs.mapfan.com/wp-content/uploads/2016/10/%E3%83%88%E3%83%83%E3%83%97%E3%82%A2%E3%82%A4%E3%82%B3%E3%83%B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507595"/>
            <a:ext cx="2571421" cy="215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テキスト ボックス 14"/>
          <p:cNvSpPr txBox="1"/>
          <p:nvPr/>
        </p:nvSpPr>
        <p:spPr>
          <a:xfrm>
            <a:off x="6084168" y="3164302"/>
            <a:ext cx="252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/>
              <a:t>多言語地図（インバウンド）</a:t>
            </a:r>
            <a:endParaRPr kumimoji="1" lang="ja-JP" altLang="en-US" sz="1400"/>
          </a:p>
        </p:txBody>
      </p:sp>
      <p:pic>
        <p:nvPicPr>
          <p:cNvPr id="3080" name="Picture 8" descr="http://labs.mapfan.com/wp-content/uploads/2016/06/travel_thumx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602" y="3507595"/>
            <a:ext cx="2571421" cy="215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2843808" y="5805264"/>
            <a:ext cx="3183170" cy="681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16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2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/>
            <a:r>
              <a:rPr lang="ja-JP" altLang="en-US" sz="1600" ker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他にも事例がございます。</a:t>
            </a:r>
            <a:endParaRPr lang="en-US" altLang="ja-JP" sz="1600" ker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ker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是非ご覧ください！</a:t>
            </a:r>
            <a:endParaRPr lang="en-US" altLang="ja-JP" sz="160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9691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注意事項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23527" y="1314847"/>
            <a:ext cx="8525677" cy="4634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16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2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ja-JP" altLang="en-US" sz="18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弊社からの提供物に関する注意事項です。内容のご確認をお願いいたします。</a:t>
            </a:r>
            <a:endParaRPr lang="en-US" altLang="ja-JP" sz="180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180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8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・仕様書、成果物、配布</a:t>
            </a:r>
            <a:r>
              <a:rPr lang="en-US" altLang="ja-JP" sz="18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  <a:r>
              <a:rPr lang="ja-JP" altLang="en-US" sz="1800" kern="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、</a:t>
            </a:r>
            <a:r>
              <a:rPr lang="ja-JP" altLang="en-US" sz="18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素材（画像）は持ち帰らないでください。</a:t>
            </a:r>
            <a:endParaRPr lang="en-US" altLang="ja-JP" sz="180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180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8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・本イベント以外の利用、二次利用は不可です。</a:t>
            </a:r>
            <a:endParaRPr lang="en-US" altLang="ja-JP" sz="180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180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8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・弊社製品の</a:t>
            </a:r>
            <a:r>
              <a:rPr lang="en-US" altLang="ja-JP" sz="18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  <a:r>
              <a:rPr lang="ja-JP" altLang="en-US" sz="18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利用について</a:t>
            </a:r>
            <a:endParaRPr lang="en-US" altLang="ja-JP" sz="180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8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利用希望者は弊社技術サポートまで、「お名前」「連絡先」をお伝えください。</a:t>
            </a:r>
            <a:endParaRPr lang="en-US" altLang="ja-JP" sz="180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8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また、イベント中の技術サポートは同会場の磯部（いそべ）、谷村（たにむら）までお願いします。</a:t>
            </a:r>
            <a:endParaRPr lang="en-US" altLang="ja-JP" sz="180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800" ker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（弊社公式</a:t>
            </a:r>
            <a:r>
              <a:rPr lang="en-US" altLang="ja-JP" sz="18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HP</a:t>
            </a:r>
            <a:r>
              <a:rPr lang="ja-JP" altLang="en-US" sz="1800" kern="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への</a:t>
            </a:r>
            <a:r>
              <a:rPr lang="ja-JP" altLang="en-US" sz="18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お問い合わせはご遠慮ください。）</a:t>
            </a:r>
            <a:endParaRPr lang="en-US" altLang="ja-JP" sz="180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890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458788"/>
            <a:ext cx="9109075" cy="604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A29AB61-02AD-4112-A52B-3A7C00B9428B}"/>
              </a:ext>
            </a:extLst>
          </p:cNvPr>
          <p:cNvSpPr/>
          <p:nvPr/>
        </p:nvSpPr>
        <p:spPr>
          <a:xfrm>
            <a:off x="111651" y="2997506"/>
            <a:ext cx="8905002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ja-JP" altLang="en-US" sz="4000" b="1" dirty="0">
                <a:ln w="11430"/>
                <a:solidFill>
                  <a:schemeClr val="bg1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弊社からの提供物を</a:t>
            </a:r>
            <a:endParaRPr lang="en-US" altLang="ja-JP" sz="4000" b="1" dirty="0">
              <a:ln w="11430"/>
              <a:solidFill>
                <a:schemeClr val="bg1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4000" b="1" dirty="0">
                <a:ln w="11430"/>
                <a:solidFill>
                  <a:schemeClr val="bg1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アプリ開発にぜひお役立てください。</a:t>
            </a:r>
            <a:endParaRPr lang="en-US" altLang="ja-JP" sz="4000" b="1" dirty="0">
              <a:ln w="11430"/>
              <a:solidFill>
                <a:schemeClr val="bg1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3027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インクリメント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ご紹介</a:t>
            </a: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A4B84647-853A-4BA1-86E5-91EC68326811}"/>
              </a:ext>
            </a:extLst>
          </p:cNvPr>
          <p:cNvGrpSpPr/>
          <p:nvPr/>
        </p:nvGrpSpPr>
        <p:grpSpPr>
          <a:xfrm>
            <a:off x="1773479" y="2573441"/>
            <a:ext cx="5597041" cy="4251461"/>
            <a:chOff x="1773479" y="2564904"/>
            <a:chExt cx="5597041" cy="4251461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6010516F-E67D-4FE1-B41A-7FD60D218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3479" y="2564904"/>
              <a:ext cx="5597041" cy="4251461"/>
            </a:xfrm>
            <a:prstGeom prst="rect">
              <a:avLst/>
            </a:prstGeom>
          </p:spPr>
        </p:pic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4D653CA5-5048-442A-9D86-154B596D8A9E}"/>
                </a:ext>
              </a:extLst>
            </p:cNvPr>
            <p:cNvSpPr/>
            <p:nvPr/>
          </p:nvSpPr>
          <p:spPr>
            <a:xfrm>
              <a:off x="4571999" y="3356992"/>
              <a:ext cx="792088" cy="1930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628B08CD-6EA0-442C-90E2-ABFB8EBFE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8748" y="3420799"/>
              <a:ext cx="765340" cy="90041"/>
            </a:xfrm>
            <a:prstGeom prst="rect">
              <a:avLst/>
            </a:prstGeom>
          </p:spPr>
        </p:pic>
      </p:grp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149F4B9-B375-4BF0-8631-569B183F7F73}"/>
              </a:ext>
            </a:extLst>
          </p:cNvPr>
          <p:cNvSpPr/>
          <p:nvPr/>
        </p:nvSpPr>
        <p:spPr>
          <a:xfrm>
            <a:off x="395536" y="1192910"/>
            <a:ext cx="821499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ja-JP" altLang="en-US" sz="16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設立</a:t>
            </a:r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1994</a:t>
            </a:r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年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5</a:t>
            </a:r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月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日</a:t>
            </a:r>
            <a:endParaRPr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 eaLnBrk="1" hangingPunct="1">
              <a:buNone/>
            </a:pPr>
            <a:r>
              <a:rPr lang="ja-JP" altLang="en-US" sz="16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社員数</a:t>
            </a:r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495</a:t>
            </a:r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名</a:t>
            </a:r>
            <a:r>
              <a:rPr lang="ja-JP" altLang="en-US" sz="105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（</a:t>
            </a:r>
            <a:r>
              <a:rPr lang="en-US" altLang="ja-JP" sz="105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2017</a:t>
            </a:r>
            <a:r>
              <a:rPr lang="ja-JP" altLang="en-US" sz="105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年</a:t>
            </a:r>
            <a:r>
              <a:rPr lang="en-US" altLang="ja-JP" sz="1050" dirty="0">
                <a:latin typeface="メイリオ" panose="020B0604030504040204" pitchFamily="50" charset="-128"/>
                <a:ea typeface="メイリオ" panose="020B0604030504040204" pitchFamily="50" charset="-128"/>
              </a:rPr>
              <a:t>4</a:t>
            </a:r>
            <a:r>
              <a:rPr lang="ja-JP" altLang="en-US" sz="105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月現在）</a:t>
            </a:r>
            <a:endParaRPr lang="en-US" altLang="ja-JP" sz="105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 eaLnBrk="1" hangingPunct="1">
              <a:buNone/>
            </a:pPr>
            <a:endParaRPr lang="en-US" altLang="ja-JP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 eaLnBrk="1" hangingPunct="1">
              <a:buNone/>
            </a:pPr>
            <a:r>
              <a:rPr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1994</a:t>
            </a:r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年の創業以来、カーナビゲーション用のデジタル地図コンテンツを開発・制作・販売。また、地図を活用した商品としてパソコン向け地図データパッケージ商品、インターネット地図サービス、携帯電話向け地図サービスと多方面に地図データを活用した商品・サービスを提供しています。</a:t>
            </a:r>
            <a:endParaRPr lang="en-US" altLang="ja-JP" sz="1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1902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 descr="\\Win\dfs\部門横断PJ\法人サービス\80_製品サイト\サイト改善2014\法人サイト\00_iPC提供ファイル\製品ページフォーマット\API画像\ふきだし\【MFAPI】ふきだし_141015.png">
            <a:extLst>
              <a:ext uri="{FF2B5EF4-FFF2-40B4-BE49-F238E27FC236}">
                <a16:creationId xmlns:a16="http://schemas.microsoft.com/office/drawing/2014/main" id="{FE150359-D48B-4941-A2A8-E2950E044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122" y="4396526"/>
            <a:ext cx="2295117" cy="172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58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MapFan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API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ご紹介</a:t>
            </a:r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457200" y="1222863"/>
            <a:ext cx="8229600" cy="136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itchFamily="34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>
              <a:buFont typeface="Arial" pitchFamily="34" charset="0"/>
              <a:buNone/>
            </a:pPr>
            <a:r>
              <a:rPr lang="ja-JP" altLang="en-US" sz="2000" b="1" dirty="0">
                <a:solidFill>
                  <a:srgbClr val="0070C0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「</a:t>
            </a:r>
            <a:r>
              <a:rPr lang="en-US" altLang="ja-JP" sz="2000" b="1" dirty="0" err="1">
                <a:solidFill>
                  <a:srgbClr val="0070C0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MapFan</a:t>
            </a:r>
            <a:r>
              <a:rPr lang="en-US" altLang="ja-JP" sz="2000" b="1" dirty="0">
                <a:solidFill>
                  <a:srgbClr val="0070C0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 API</a:t>
            </a:r>
            <a:r>
              <a:rPr lang="ja-JP" altLang="en-US" sz="2000" b="1" dirty="0">
                <a:solidFill>
                  <a:srgbClr val="0070C0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」は、</a:t>
            </a:r>
            <a:endParaRPr lang="en-US" altLang="ja-JP" sz="2000" b="1" dirty="0">
              <a:solidFill>
                <a:srgbClr val="0070C0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pPr algn="ctr">
              <a:buFont typeface="Arial" pitchFamily="34" charset="0"/>
              <a:buNone/>
            </a:pPr>
            <a:r>
              <a:rPr lang="ja-JP" altLang="en-US" sz="2000" b="1" dirty="0">
                <a:solidFill>
                  <a:srgbClr val="0070C0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地図・位置情報に関わる様々な</a:t>
            </a:r>
            <a:r>
              <a:rPr lang="en-US" altLang="ja-JP" sz="2000" b="1" dirty="0">
                <a:solidFill>
                  <a:srgbClr val="0070C0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Web</a:t>
            </a:r>
            <a:r>
              <a:rPr lang="ja-JP" altLang="en-US" sz="2000" b="1" dirty="0">
                <a:solidFill>
                  <a:srgbClr val="0070C0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システムに</a:t>
            </a:r>
            <a:endParaRPr lang="en-US" altLang="ja-JP" sz="2000" b="1" dirty="0">
              <a:solidFill>
                <a:srgbClr val="0070C0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pPr algn="ctr">
              <a:buFont typeface="Arial" pitchFamily="34" charset="0"/>
              <a:buNone/>
            </a:pPr>
            <a:r>
              <a:rPr lang="ja-JP" altLang="en-US" sz="2000" b="1" dirty="0">
                <a:solidFill>
                  <a:srgbClr val="0070C0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ご活用いただける、法人様向け地図</a:t>
            </a:r>
            <a:r>
              <a:rPr lang="en-US" altLang="ja-JP" sz="2000" b="1" dirty="0">
                <a:solidFill>
                  <a:srgbClr val="0070C0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API</a:t>
            </a:r>
            <a:r>
              <a:rPr lang="ja-JP" altLang="en-US" sz="2000" b="1" dirty="0">
                <a:solidFill>
                  <a:srgbClr val="0070C0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サービスです</a:t>
            </a:r>
            <a:endParaRPr lang="en-US" altLang="ja-JP" sz="2000" b="1" dirty="0">
              <a:solidFill>
                <a:srgbClr val="0070C0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pPr algn="ctr">
              <a:buFont typeface="Arial" pitchFamily="34" charset="0"/>
              <a:buNone/>
            </a:pPr>
            <a:endParaRPr lang="ja-JP" altLang="ja-JP" sz="2000" dirty="0">
              <a:solidFill>
                <a:srgbClr val="898989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022" y="1341438"/>
            <a:ext cx="1208752" cy="747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2031511"/>
            <a:ext cx="1364108" cy="334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 descr="アイコン描画">
            <a:extLst>
              <a:ext uri="{FF2B5EF4-FFF2-40B4-BE49-F238E27FC236}">
                <a16:creationId xmlns:a16="http://schemas.microsoft.com/office/drawing/2014/main" id="{8F573AFA-FB68-487F-A2A7-04A5B989C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94" y="2636913"/>
            <a:ext cx="2317031" cy="173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ポリゴン(多角形)描画">
            <a:extLst>
              <a:ext uri="{FF2B5EF4-FFF2-40B4-BE49-F238E27FC236}">
                <a16:creationId xmlns:a16="http://schemas.microsoft.com/office/drawing/2014/main" id="{80336D7E-2367-4CC1-A697-8E90C456A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208" y="2636912"/>
            <a:ext cx="2317031" cy="173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ポリライン(線)描画">
            <a:extLst>
              <a:ext uri="{FF2B5EF4-FFF2-40B4-BE49-F238E27FC236}">
                <a16:creationId xmlns:a16="http://schemas.microsoft.com/office/drawing/2014/main" id="{4932E3D3-7279-4239-82FF-E8C9EFD7A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3" y="2636913"/>
            <a:ext cx="2317031" cy="173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サークル(円)描画">
            <a:extLst>
              <a:ext uri="{FF2B5EF4-FFF2-40B4-BE49-F238E27FC236}">
                <a16:creationId xmlns:a16="http://schemas.microsoft.com/office/drawing/2014/main" id="{57792EE5-CC97-4045-978F-3DCF8ED7A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94" y="4396526"/>
            <a:ext cx="2317031" cy="173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D4A0553F-91AD-4AD2-BD1F-17B836FC70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793" y="4124902"/>
            <a:ext cx="2317031" cy="3240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16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2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/>
            <a:r>
              <a:rPr lang="ja-JP" altLang="en-US" sz="12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マーカー</a:t>
            </a:r>
            <a:r>
              <a:rPr lang="en-US" altLang="ja-JP" sz="12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sz="12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アイコン</a:t>
            </a:r>
            <a:r>
              <a:rPr lang="en-US" altLang="ja-JP" sz="12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13A4EE67-EA2F-419D-BEDA-35C636F129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5493" y="4115284"/>
            <a:ext cx="2317031" cy="3240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16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2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/>
            <a:r>
              <a:rPr lang="ja-JP" altLang="en-US" sz="12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ポリゴン</a:t>
            </a:r>
            <a:r>
              <a:rPr lang="en-US" altLang="ja-JP" sz="12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sz="12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多角形</a:t>
            </a:r>
            <a:r>
              <a:rPr lang="en-US" altLang="ja-JP" sz="12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AAB9DE0A-48C2-422F-87A8-0F933B14CB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193" y="4105666"/>
            <a:ext cx="2317031" cy="3240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16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2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/>
            <a:r>
              <a:rPr lang="ja-JP" altLang="en-US" sz="12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ポリライン</a:t>
            </a:r>
            <a:r>
              <a:rPr lang="en-US" altLang="ja-JP" sz="12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sz="12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線</a:t>
            </a:r>
            <a:r>
              <a:rPr lang="en-US" altLang="ja-JP" sz="12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F9BF66AD-47B6-4CDA-8249-BDCA09A00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794" y="5909436"/>
            <a:ext cx="2317031" cy="3240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16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2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/>
            <a:r>
              <a:rPr lang="ja-JP" altLang="en-US" sz="12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サークル</a:t>
            </a:r>
            <a:r>
              <a:rPr lang="en-US" altLang="ja-JP" sz="12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sz="12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</a:t>
            </a:r>
            <a:r>
              <a:rPr lang="en-US" altLang="ja-JP" sz="12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5CD45EDC-504C-4086-BDE2-1A2E1CCB69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9105" y="5891701"/>
            <a:ext cx="2317031" cy="3240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16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2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/>
            <a:r>
              <a:rPr lang="ja-JP" altLang="en-US" sz="12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ポップアップ</a:t>
            </a:r>
            <a:r>
              <a:rPr lang="en-US" altLang="ja-JP" sz="12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sz="12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ふきだし</a:t>
            </a:r>
            <a:r>
              <a:rPr lang="en-US" altLang="ja-JP" sz="12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</p:txBody>
      </p:sp>
      <p:pic>
        <p:nvPicPr>
          <p:cNvPr id="17" name="Picture 2" descr="ラベル追加">
            <a:extLst>
              <a:ext uri="{FF2B5EF4-FFF2-40B4-BE49-F238E27FC236}">
                <a16:creationId xmlns:a16="http://schemas.microsoft.com/office/drawing/2014/main" id="{04510983-7DC8-4FA9-811B-5D094072C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365104"/>
            <a:ext cx="2314691" cy="173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3">
            <a:extLst>
              <a:ext uri="{FF2B5EF4-FFF2-40B4-BE49-F238E27FC236}">
                <a16:creationId xmlns:a16="http://schemas.microsoft.com/office/drawing/2014/main" id="{6483239E-F9CD-4E73-ABF1-418432541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7417" y="5891701"/>
            <a:ext cx="2317031" cy="2094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16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2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/>
            <a:r>
              <a:rPr lang="ja-JP" altLang="en-US" sz="12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ラベル</a:t>
            </a:r>
            <a:endParaRPr lang="en-US" altLang="ja-JP" sz="120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F50BD98F-42A5-4659-9BE5-C990EBF9E6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6157893"/>
            <a:ext cx="8244408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16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2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ja-JP" altLang="en-US" sz="14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地図機能をより簡単にご利用いただくため、</a:t>
            </a:r>
            <a:r>
              <a:rPr lang="en-US" altLang="ja-JP" sz="14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JavaScript</a:t>
            </a:r>
            <a:r>
              <a:rPr lang="ja-JP" altLang="en-US" sz="14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ライブラリーファイルとして配信します</a:t>
            </a:r>
            <a:endParaRPr lang="en-US" altLang="ja-JP" sz="140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4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地図スクロール等の基本操作に加え、以下のようなオブジェクト描画が可能です</a:t>
            </a:r>
            <a:endParaRPr lang="en-US" altLang="ja-JP" sz="140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5891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MapFan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API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の特徴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323528" y="1340768"/>
            <a:ext cx="8640960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16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2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ja-JP" altLang="en-US" sz="2400" ker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◇</a:t>
            </a:r>
            <a:r>
              <a:rPr lang="en-US" altLang="ja-JP" sz="2400" ker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16</a:t>
            </a:r>
            <a:r>
              <a:rPr lang="ja-JP" altLang="en-US" sz="2400" ker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段階</a:t>
            </a:r>
            <a:r>
              <a:rPr lang="ja-JP" altLang="en-US" sz="24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の地図縮尺</a:t>
            </a:r>
            <a:endParaRPr lang="en-US" altLang="ja-JP" sz="240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800" b="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あらゆる用途、表現に対応</a:t>
            </a:r>
            <a:r>
              <a:rPr lang="ja-JP" altLang="en-US" sz="1800" b="0" ker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した</a:t>
            </a:r>
            <a:r>
              <a:rPr lang="en-US" altLang="ja-JP" sz="1800" b="0" ker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16</a:t>
            </a:r>
            <a:r>
              <a:rPr lang="ja-JP" altLang="en-US" sz="1800" b="0" ker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段階</a:t>
            </a:r>
            <a:r>
              <a:rPr lang="ja-JP" altLang="en-US" sz="1800" b="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の縮尺をご用意しています</a:t>
            </a:r>
            <a:endParaRPr lang="en-US" altLang="ja-JP" sz="1800" b="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800" b="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◇全国 約</a:t>
            </a:r>
            <a:r>
              <a:rPr lang="en-US" altLang="ja-JP" sz="24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1300</a:t>
            </a:r>
            <a:r>
              <a:rPr lang="ja-JP" altLang="en-US" sz="24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都市 の詳細地図</a:t>
            </a:r>
            <a:endParaRPr lang="en-US" altLang="ja-JP" sz="240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800" b="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建物の形状までわかる詳細地図をご用意しています</a:t>
            </a:r>
            <a:endParaRPr lang="en-US" altLang="ja-JP" sz="1800" b="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800" b="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◇年</a:t>
            </a:r>
            <a:r>
              <a:rPr lang="en-US" altLang="ja-JP" sz="24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12</a:t>
            </a:r>
            <a:r>
              <a:rPr lang="ja-JP" altLang="en-US" sz="24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回、高い更新頻度</a:t>
            </a:r>
            <a:endParaRPr lang="en-US" altLang="ja-JP" sz="240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800" b="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常に新鮮な地図データをご提供致します</a:t>
            </a:r>
            <a:endParaRPr lang="en-US" altLang="ja-JP" sz="1800" b="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80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◇世界測地系緯度経度を採用</a:t>
            </a:r>
            <a:endParaRPr lang="en-US" altLang="ja-JP" sz="240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800" b="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業界標準となっている世界測地系を採用しています</a:t>
            </a:r>
            <a:endParaRPr lang="en-US" altLang="ja-JP" sz="1800" b="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800" b="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◇地図画像データは</a:t>
            </a:r>
            <a:r>
              <a:rPr lang="en-US" altLang="ja-JP" sz="24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WMTS</a:t>
            </a:r>
            <a:r>
              <a:rPr lang="ja-JP" altLang="en-US" sz="24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形式で配信</a:t>
            </a:r>
            <a:endParaRPr lang="en-US" altLang="ja-JP" sz="240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800" b="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国際規格である</a:t>
            </a:r>
            <a:r>
              <a:rPr lang="en-US" altLang="ja-JP" sz="1800" b="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WMTS</a:t>
            </a:r>
            <a:r>
              <a:rPr lang="ja-JP" altLang="en-US" sz="1800" b="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仕様で地図データを配信いたします</a:t>
            </a:r>
            <a:endParaRPr lang="en-US" altLang="ja-JP" sz="1800" b="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284984"/>
            <a:ext cx="2736304" cy="1007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0620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MapFan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API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の特徴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39552" y="1196752"/>
            <a:ext cx="8208912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16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2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ja-JP" altLang="en-US" sz="16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住所やスポット名称等から位置情報</a:t>
            </a:r>
            <a:r>
              <a:rPr lang="en-US" altLang="ja-JP" sz="16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sz="16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緯度経度</a:t>
            </a:r>
            <a:r>
              <a:rPr lang="en-US" altLang="ja-JP" sz="16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r>
              <a:rPr lang="ja-JP" altLang="en-US" sz="16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や</a:t>
            </a:r>
            <a:endParaRPr lang="en-US" altLang="ja-JP" sz="160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6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ルート検索情報</a:t>
            </a:r>
            <a:r>
              <a:rPr lang="en-US" altLang="ja-JP" sz="16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sz="16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経路データ</a:t>
            </a:r>
            <a:r>
              <a:rPr lang="en-US" altLang="ja-JP" sz="16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r>
              <a:rPr lang="ja-JP" altLang="en-US" sz="16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が取得できる</a:t>
            </a:r>
            <a:r>
              <a:rPr lang="en-US" altLang="ja-JP" sz="16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API</a:t>
            </a:r>
            <a:r>
              <a:rPr lang="ja-JP" altLang="en-US" sz="16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をご用意</a:t>
            </a:r>
            <a:r>
              <a:rPr lang="ja-JP" altLang="en-US" sz="1600" ker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しております。</a:t>
            </a:r>
            <a:endParaRPr lang="en-US" altLang="ja-JP" sz="1600" ker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1200" ker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200" ker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他にも機能がございます。詳しくは技術仕様書を参照ください。</a:t>
            </a:r>
            <a:endParaRPr lang="en-US" altLang="ja-JP" sz="1200" ker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030836"/>
              </p:ext>
            </p:extLst>
          </p:nvPr>
        </p:nvGraphicFramePr>
        <p:xfrm>
          <a:off x="539552" y="2204864"/>
          <a:ext cx="8136903" cy="3901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8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86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600" b="1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住所検索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ja-JP" altLang="en-US" sz="14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住所文字列から該当する場所の緯度経度を検索します</a:t>
                      </a:r>
                      <a:br>
                        <a:rPr lang="ja-JP" altLang="en-US" sz="14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</a:br>
                      <a:r>
                        <a:rPr lang="ja-JP" altLang="en-US" sz="14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住所は建物</a:t>
                      </a:r>
                      <a:r>
                        <a:rPr lang="en-US" altLang="ja-JP" sz="14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1</a:t>
                      </a:r>
                      <a:r>
                        <a:rPr lang="ja-JP" altLang="en-US" sz="14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つ</a:t>
                      </a:r>
                      <a:r>
                        <a:rPr lang="en-US" altLang="ja-JP" sz="14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1</a:t>
                      </a:r>
                      <a:r>
                        <a:rPr lang="ja-JP" altLang="en-US" sz="1400" dirty="0" err="1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つを</a:t>
                      </a:r>
                      <a:r>
                        <a:rPr lang="ja-JP" altLang="en-US" sz="14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示す「号」レベルまで対応しています</a:t>
                      </a:r>
                      <a:endParaRPr kumimoji="1" lang="ja-JP" altLang="en-US" sz="14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600" b="1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住所階層検索 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ja-JP" altLang="en-US" sz="14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都道府県、市区町村、町丁目と、</a:t>
                      </a:r>
                      <a:endParaRPr lang="en-US" altLang="ja-JP" sz="14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  <a:p>
                      <a:pPr lvl="0" algn="l"/>
                      <a:r>
                        <a:rPr lang="ja-JP" altLang="en-US" sz="14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住所を階層的に辿り各地点の緯度経度を検索します</a:t>
                      </a:r>
                      <a:r>
                        <a:rPr lang="ja-JP" altLang="en-US" sz="1400" baseline="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 </a:t>
                      </a:r>
                      <a:endParaRPr kumimoji="1" lang="ja-JP" altLang="en-US" sz="14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600" b="1" i="0" kern="1200" dirty="0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住所逆引き検索</a:t>
                      </a:r>
                      <a:endParaRPr kumimoji="1" lang="ja-JP" altLang="en-US" sz="1600" b="1" dirty="0">
                        <a:solidFill>
                          <a:schemeClr val="tx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kumimoji="1" lang="ja-JP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現在地の緯度経度から、住所情報を検索します</a:t>
                      </a:r>
                      <a:endParaRPr kumimoji="1" lang="ja-JP" altLang="en-US" sz="14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600" b="1" dirty="0">
                          <a:solidFill>
                            <a:schemeClr val="tx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スポット検索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ja-JP" altLang="en-US" sz="14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スポット名称の文字列から該当する場所の緯度経度を検索します</a:t>
                      </a:r>
                      <a:r>
                        <a:rPr lang="ja-JP" altLang="en-US" sz="1400" baseline="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 </a:t>
                      </a:r>
                      <a:endParaRPr kumimoji="1" lang="ja-JP" altLang="en-US" sz="14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600" b="1" dirty="0">
                          <a:solidFill>
                            <a:schemeClr val="tx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スポット周辺検索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ja-JP" altLang="en-US" sz="14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現在地の緯度経度から、周辺のスポットを検索します</a:t>
                      </a:r>
                      <a:endParaRPr kumimoji="1" lang="ja-JP" altLang="en-US" sz="14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600" b="1" dirty="0">
                          <a:solidFill>
                            <a:schemeClr val="tx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郵便番号検索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ja-JP" altLang="en-US" sz="14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郵便番号から、該当するエリアの代表点緯度経度を検索します</a:t>
                      </a:r>
                      <a:endParaRPr kumimoji="1" lang="ja-JP" altLang="en-US" sz="14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600" b="1" dirty="0">
                          <a:solidFill>
                            <a:schemeClr val="tx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駅検索</a:t>
                      </a:r>
                      <a:endParaRPr kumimoji="1" lang="en-US" altLang="ja-JP" sz="1600" b="1" dirty="0">
                        <a:solidFill>
                          <a:schemeClr val="tx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ja-JP" altLang="en-US" sz="14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駅名称の文字列から該当する場所の緯度経度を検索します</a:t>
                      </a:r>
                      <a:endParaRPr kumimoji="1" lang="ja-JP" altLang="en-US" sz="14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600" b="1" dirty="0">
                          <a:solidFill>
                            <a:schemeClr val="tx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最寄駅検索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ja-JP" altLang="en-US" sz="14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現在地の緯度経度から、最寄駅を検索します</a:t>
                      </a:r>
                      <a:endParaRPr kumimoji="1" lang="ja-JP" altLang="en-US" sz="14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600" b="1" dirty="0">
                          <a:solidFill>
                            <a:schemeClr val="tx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駅一覧検索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ja-JP" altLang="en-US" sz="14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鉄道会社、路線名など、駅情報を階層的に辿り駅の緯度経度を検索します</a:t>
                      </a:r>
                      <a:endParaRPr kumimoji="1" lang="ja-JP" altLang="en-US" sz="14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600" b="1" dirty="0">
                          <a:solidFill>
                            <a:schemeClr val="tx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ルート検索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ja-JP" sz="1400" dirty="0" err="1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MapFan</a:t>
                      </a:r>
                      <a:r>
                        <a:rPr lang="ja-JP" altLang="en-US" sz="14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で実績のあるルート検索機能で複数経由地の設定も可能です</a:t>
                      </a:r>
                      <a:endParaRPr kumimoji="1" lang="ja-JP" altLang="en-US" sz="14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413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ECCAC6C-A89C-412F-A8A8-1C0291858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237417"/>
            <a:ext cx="4392533" cy="2457496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5A5C8FED-BEE6-4889-A52D-F149AFE29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235" y="1218066"/>
            <a:ext cx="4431234" cy="249619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F15BA79-BE4E-4F76-9CF5-74D874F70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978" y="3933056"/>
            <a:ext cx="4416721" cy="217691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D7883E5-168B-494B-A86E-5DE7FB772E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98" y="4112323"/>
            <a:ext cx="4290943" cy="2307531"/>
          </a:xfrm>
          <a:prstGeom prst="rect">
            <a:avLst/>
          </a:prstGeom>
        </p:spPr>
      </p:pic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F29BEEFF-0FE8-4E5B-ACCA-26BCF9291933}"/>
              </a:ext>
            </a:extLst>
          </p:cNvPr>
          <p:cNvCxnSpPr/>
          <p:nvPr/>
        </p:nvCxnSpPr>
        <p:spPr>
          <a:xfrm>
            <a:off x="0" y="3861048"/>
            <a:ext cx="90584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7B934100-1FDA-4223-BCAD-E6BBB4074126}"/>
              </a:ext>
            </a:extLst>
          </p:cNvPr>
          <p:cNvCxnSpPr>
            <a:cxnSpLocks/>
          </p:cNvCxnSpPr>
          <p:nvPr/>
        </p:nvCxnSpPr>
        <p:spPr>
          <a:xfrm>
            <a:off x="4490160" y="1237417"/>
            <a:ext cx="0" cy="5433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5E70737-BA43-4EB8-A410-6A293AA43D95}"/>
              </a:ext>
            </a:extLst>
          </p:cNvPr>
          <p:cNvSpPr/>
          <p:nvPr/>
        </p:nvSpPr>
        <p:spPr>
          <a:xfrm>
            <a:off x="8172400" y="3573016"/>
            <a:ext cx="886065" cy="213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0D115D0E-4185-427C-A966-2F7CA11BA5AE}"/>
              </a:ext>
            </a:extLst>
          </p:cNvPr>
          <p:cNvSpPr txBox="1">
            <a:spLocks/>
          </p:cNvSpPr>
          <p:nvPr/>
        </p:nvSpPr>
        <p:spPr>
          <a:xfrm>
            <a:off x="457200" y="198438"/>
            <a:ext cx="8229600" cy="1143000"/>
          </a:xfrm>
          <a:prstGeom prst="rect">
            <a:avLst/>
          </a:prstGeom>
        </p:spPr>
        <p:txBody>
          <a:bodyPr anchor="ctr" anchorCtr="0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HGS創英角ｺﾞｼｯｸUB" pitchFamily="50" charset="-128"/>
                <a:ea typeface="HGS創英角ｺﾞｼｯｸUB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HGS創英角ｺﾞｼｯｸUB" pitchFamily="50" charset="-128"/>
                <a:ea typeface="HGS創英角ｺﾞｼｯｸUB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HGS創英角ｺﾞｼｯｸUB" pitchFamily="50" charset="-128"/>
                <a:ea typeface="HGS創英角ｺﾞｼｯｸUB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HGS創英角ｺﾞｼｯｸUB" pitchFamily="50" charset="-128"/>
                <a:ea typeface="HGS創英角ｺﾞｼｯｸUB" pitchFamily="50" charset="-128"/>
              </a:defRPr>
            </a:lvl9pPr>
          </a:lstStyle>
          <a:p>
            <a:r>
              <a:rPr lang="en-US" altLang="ja-JP" kern="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MapFan</a:t>
            </a:r>
            <a:r>
              <a:rPr lang="en-US" altLang="ja-JP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API</a:t>
            </a:r>
            <a:r>
              <a:rPr lang="ja-JP" altLang="en-US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の特徴</a:t>
            </a:r>
          </a:p>
        </p:txBody>
      </p:sp>
    </p:spTree>
    <p:extLst>
      <p:ext uri="{BB962C8B-B14F-4D97-AF65-F5344CB8AC3E}">
        <p14:creationId xmlns:p14="http://schemas.microsoft.com/office/powerpoint/2010/main" val="1287397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提供ファイル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23527" y="1314847"/>
            <a:ext cx="8525677" cy="4634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16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2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ja-JP" altLang="en-US" sz="18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指定サーバに展開されている下記をご使用ください。</a:t>
            </a:r>
            <a:endParaRPr lang="en-US" altLang="ja-JP" sz="180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8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・認証</a:t>
            </a:r>
            <a:r>
              <a:rPr lang="en-US" altLang="ja-JP" sz="18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</a:p>
          <a:p>
            <a:r>
              <a:rPr lang="ja-JP" altLang="en-US" sz="14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　　「認証</a:t>
            </a:r>
            <a:r>
              <a:rPr lang="en-US" altLang="ja-JP" sz="14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ID_MFAPI.txt</a:t>
            </a:r>
            <a:r>
              <a:rPr lang="ja-JP" altLang="en-US" sz="14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」に記載している認証</a:t>
            </a:r>
            <a:r>
              <a:rPr lang="en-US" altLang="ja-JP" sz="14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  <a:r>
              <a:rPr lang="ja-JP" altLang="en-US" sz="14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をご利用ください。</a:t>
            </a:r>
            <a:endParaRPr lang="en-US" altLang="ja-JP" sz="140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4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　　弊社</a:t>
            </a:r>
            <a:r>
              <a:rPr lang="en-US" altLang="ja-JP" sz="14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API</a:t>
            </a:r>
            <a:r>
              <a:rPr lang="ja-JP" altLang="en-US" sz="14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サーバに接続するための参加者専用の共通</a:t>
            </a:r>
            <a:r>
              <a:rPr lang="en-US" altLang="ja-JP" sz="14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  <a:r>
              <a:rPr lang="ja-JP" altLang="en-US" sz="14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となります。</a:t>
            </a:r>
            <a:endParaRPr lang="en-US" altLang="ja-JP" sz="140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8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・リファレンス</a:t>
            </a:r>
            <a:endParaRPr lang="en-US" altLang="ja-JP" sz="180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8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「</a:t>
            </a:r>
            <a:r>
              <a:rPr lang="en-US" altLang="ja-JP" sz="18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JavaScript</a:t>
            </a:r>
            <a:r>
              <a:rPr lang="ja-JP" altLang="en-US" sz="18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ライブラリ技術仕様書（</a:t>
            </a:r>
            <a:r>
              <a:rPr lang="en-US" altLang="ja-JP" sz="18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.pdf</a:t>
            </a:r>
            <a:r>
              <a:rPr lang="ja-JP" altLang="en-US" sz="18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）」</a:t>
            </a:r>
            <a:endParaRPr lang="en-US" altLang="ja-JP" sz="180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4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　　本書を参考にして地図表示部品を組み込みます。</a:t>
            </a:r>
            <a:endParaRPr lang="en-US" altLang="ja-JP" sz="140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8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「</a:t>
            </a:r>
            <a:r>
              <a:rPr lang="en-US" altLang="ja-JP" sz="18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JavaScript</a:t>
            </a:r>
            <a:r>
              <a:rPr lang="ja-JP" altLang="en-US" sz="18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ライブラリ</a:t>
            </a:r>
            <a:r>
              <a:rPr lang="en-US" altLang="ja-JP" sz="18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IF</a:t>
            </a:r>
            <a:r>
              <a:rPr lang="ja-JP" altLang="en-US" sz="18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仕様書（</a:t>
            </a:r>
            <a:r>
              <a:rPr lang="en-US" altLang="ja-JP" sz="18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.html</a:t>
            </a:r>
            <a:r>
              <a:rPr lang="ja-JP" altLang="en-US" sz="18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）」</a:t>
            </a:r>
            <a:endParaRPr lang="en-US" altLang="ja-JP" sz="180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4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　　ライブラリの</a:t>
            </a:r>
            <a:r>
              <a:rPr lang="en-US" altLang="ja-JP" sz="14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IF</a:t>
            </a:r>
            <a:r>
              <a:rPr lang="ja-JP" altLang="en-US" sz="14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の詳細が記載されています。</a:t>
            </a:r>
            <a:endParaRPr lang="en-US" altLang="ja-JP" sz="140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8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「サーバ</a:t>
            </a:r>
            <a:r>
              <a:rPr lang="en-US" altLang="ja-JP" sz="18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API</a:t>
            </a:r>
            <a:r>
              <a:rPr lang="ja-JP" altLang="en-US" sz="18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技術仕様書（</a:t>
            </a:r>
            <a:r>
              <a:rPr lang="en-US" altLang="ja-JP" sz="18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.pdf</a:t>
            </a:r>
            <a:r>
              <a:rPr lang="ja-JP" altLang="en-US" sz="18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 」</a:t>
            </a:r>
            <a:endParaRPr lang="en-US" altLang="ja-JP" sz="180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4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　　</a:t>
            </a:r>
            <a:r>
              <a:rPr lang="en-US" altLang="ja-JP" sz="14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MFAPI</a:t>
            </a:r>
            <a:r>
              <a:rPr lang="ja-JP" altLang="en-US" sz="14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サーバ</a:t>
            </a:r>
            <a:r>
              <a:rPr lang="en-US" altLang="ja-JP" sz="14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API</a:t>
            </a:r>
            <a:r>
              <a:rPr lang="ja-JP" altLang="en-US" sz="14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の仕様が記載されています。</a:t>
            </a:r>
            <a:endParaRPr lang="en-US" altLang="ja-JP" sz="140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8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「地図デザイン設定方法と表示イメージ（</a:t>
            </a:r>
            <a:r>
              <a:rPr lang="en-US" altLang="ja-JP" sz="1800" ker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.pdf</a:t>
            </a:r>
            <a:r>
              <a:rPr lang="ja-JP" altLang="en-US" sz="1800" ker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</a:t>
            </a:r>
            <a:r>
              <a:rPr lang="ja-JP" altLang="en-US" sz="18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」</a:t>
            </a:r>
            <a:endParaRPr lang="en-US" altLang="ja-JP" sz="180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4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　　マップスタイル、ロゴの</a:t>
            </a:r>
            <a:r>
              <a:rPr lang="en-US" altLang="ja-JP" sz="14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ON/OFF</a:t>
            </a:r>
            <a:r>
              <a:rPr lang="ja-JP" altLang="en-US" sz="1400" kern="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、</a:t>
            </a:r>
            <a:r>
              <a:rPr lang="ja-JP" altLang="en-US" sz="14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言語の各種設定についての説明資料です。</a:t>
            </a:r>
            <a:endParaRPr lang="en-US" altLang="ja-JP" sz="140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4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　　今回は多言語機能は非対応のため言語は日本語のみとなります。</a:t>
            </a:r>
            <a:endParaRPr lang="en-US" altLang="ja-JP" sz="140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8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・サンプル</a:t>
            </a:r>
            <a:r>
              <a:rPr lang="en-US" altLang="ja-JP" sz="18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HTML</a:t>
            </a:r>
            <a:endParaRPr lang="en-US" altLang="ja-JP" sz="140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4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　　各種基本機能のサンプルコードです。</a:t>
            </a:r>
            <a:endParaRPr lang="en-US" altLang="ja-JP" sz="140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0698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カギ線コネクタ 21"/>
          <p:cNvCxnSpPr/>
          <p:nvPr/>
        </p:nvCxnSpPr>
        <p:spPr>
          <a:xfrm rot="10800000" flipV="1">
            <a:off x="3131842" y="4073469"/>
            <a:ext cx="1872207" cy="991543"/>
          </a:xfrm>
          <a:prstGeom prst="bentConnector3">
            <a:avLst>
              <a:gd name="adj1" fmla="val -585"/>
            </a:avLst>
          </a:prstGeom>
          <a:ln w="25400">
            <a:solidFill>
              <a:srgbClr val="3333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58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本イベント内での導入イメージ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79512" y="1196752"/>
            <a:ext cx="8640960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16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2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ja-JP" altLang="en-US" sz="18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弊社から提供する</a:t>
            </a:r>
            <a:r>
              <a:rPr lang="en-US" altLang="ja-JP" sz="18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API</a:t>
            </a:r>
            <a:r>
              <a:rPr lang="ja-JP" altLang="en-US" sz="18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およびリファレンスなどを参照し、</a:t>
            </a:r>
            <a:r>
              <a:rPr lang="en-US" altLang="ja-JP" sz="1800" kern="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MapFanAPI</a:t>
            </a:r>
            <a:r>
              <a:rPr lang="ja-JP" altLang="en-US" sz="18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サーバー</a:t>
            </a:r>
            <a:endParaRPr lang="en-US" altLang="ja-JP" sz="180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8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へリクエストしてください。</a:t>
            </a:r>
            <a:endParaRPr lang="en-US" altLang="ja-JP" sz="180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8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最終的な成果物は指定の成果物ストレージにアップロードしてご提出ください。</a:t>
            </a:r>
            <a:endParaRPr lang="ja-JP" altLang="ja-JP" sz="180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8" name="グループ化 17"/>
          <p:cNvGrpSpPr/>
          <p:nvPr/>
        </p:nvGrpSpPr>
        <p:grpSpPr>
          <a:xfrm>
            <a:off x="395536" y="2675054"/>
            <a:ext cx="2520280" cy="1113986"/>
            <a:chOff x="467545" y="2243006"/>
            <a:chExt cx="2520280" cy="1113986"/>
          </a:xfrm>
        </p:grpSpPr>
        <p:sp>
          <p:nvSpPr>
            <p:cNvPr id="2" name="正方形/長方形 1"/>
            <p:cNvSpPr/>
            <p:nvPr/>
          </p:nvSpPr>
          <p:spPr>
            <a:xfrm>
              <a:off x="467545" y="2348880"/>
              <a:ext cx="2520280" cy="10081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001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dirty="0">
                  <a:solidFill>
                    <a:schemeClr val="tx1"/>
                  </a:solidFill>
                </a:rPr>
                <a:t>・認証</a:t>
              </a:r>
              <a:r>
                <a:rPr lang="en-US" altLang="ja-JP" dirty="0">
                  <a:solidFill>
                    <a:schemeClr val="tx1"/>
                  </a:solidFill>
                </a:rPr>
                <a:t>ID</a:t>
              </a:r>
              <a:endParaRPr kumimoji="1" lang="en-US" altLang="ja-JP" dirty="0">
                <a:solidFill>
                  <a:schemeClr val="tx1"/>
                </a:solidFill>
              </a:endParaRPr>
            </a:p>
            <a:p>
              <a:r>
                <a:rPr lang="ja-JP" altLang="en-US" dirty="0">
                  <a:solidFill>
                    <a:schemeClr val="tx1"/>
                  </a:solidFill>
                </a:rPr>
                <a:t>・リファレンス</a:t>
              </a:r>
              <a:endParaRPr lang="en-US" altLang="ja-JP" dirty="0">
                <a:solidFill>
                  <a:schemeClr val="tx1"/>
                </a:solidFill>
              </a:endParaRPr>
            </a:p>
            <a:p>
              <a:r>
                <a:rPr kumimoji="1" lang="ja-JP" altLang="en-US" dirty="0">
                  <a:solidFill>
                    <a:schemeClr val="tx1"/>
                  </a:solidFill>
                </a:rPr>
                <a:t>・サンプル</a:t>
              </a:r>
              <a:r>
                <a:rPr kumimoji="1" lang="en-US" altLang="ja-JP" dirty="0">
                  <a:solidFill>
                    <a:schemeClr val="tx1"/>
                  </a:solidFill>
                </a:rPr>
                <a:t>HTML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" name="角丸四角形 2"/>
            <p:cNvSpPr/>
            <p:nvPr/>
          </p:nvSpPr>
          <p:spPr>
            <a:xfrm>
              <a:off x="1043608" y="2243006"/>
              <a:ext cx="1512168" cy="216024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 dirty="0">
                  <a:solidFill>
                    <a:schemeClr val="bg1"/>
                  </a:solidFill>
                </a:rPr>
                <a:t>配布ストレージ</a:t>
              </a:r>
              <a:endParaRPr kumimoji="1" lang="ja-JP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グループ化 18"/>
          <p:cNvGrpSpPr/>
          <p:nvPr/>
        </p:nvGrpSpPr>
        <p:grpSpPr>
          <a:xfrm>
            <a:off x="251520" y="4456894"/>
            <a:ext cx="2880319" cy="2212466"/>
            <a:chOff x="323528" y="3664806"/>
            <a:chExt cx="2880319" cy="2212466"/>
          </a:xfrm>
        </p:grpSpPr>
        <p:sp>
          <p:nvSpPr>
            <p:cNvPr id="11" name="正方形/長方形 10"/>
            <p:cNvSpPr/>
            <p:nvPr/>
          </p:nvSpPr>
          <p:spPr>
            <a:xfrm>
              <a:off x="323528" y="3770680"/>
              <a:ext cx="2880319" cy="21065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001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kumimoji="1" lang="en-US" altLang="ja-JP" dirty="0">
                <a:solidFill>
                  <a:schemeClr val="tx1"/>
                </a:solidFill>
              </a:endParaRPr>
            </a:p>
          </p:txBody>
        </p:sp>
        <p:pic>
          <p:nvPicPr>
            <p:cNvPr id="8" name="Picture 5" descr="C:\Users\y_chiba\Desktop\04.bmp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44" t="75140" r="65537" b="4101"/>
            <a:stretch/>
          </p:blipFill>
          <p:spPr bwMode="auto">
            <a:xfrm>
              <a:off x="746499" y="3943647"/>
              <a:ext cx="2106386" cy="741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" descr="C:\Users\y_chiba\Desktop\05.bmp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9" t="30263" r="67728" b="14342"/>
            <a:stretch/>
          </p:blipFill>
          <p:spPr bwMode="auto">
            <a:xfrm>
              <a:off x="539552" y="4685126"/>
              <a:ext cx="2520280" cy="1049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角丸四角形 11"/>
            <p:cNvSpPr/>
            <p:nvPr/>
          </p:nvSpPr>
          <p:spPr>
            <a:xfrm>
              <a:off x="1115616" y="3664806"/>
              <a:ext cx="1512168" cy="216024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 err="1">
                  <a:solidFill>
                    <a:schemeClr val="bg1"/>
                  </a:solidFill>
                </a:rPr>
                <a:t>MapFan</a:t>
              </a:r>
              <a:r>
                <a:rPr lang="en-US" altLang="ja-JP" sz="1200" dirty="0">
                  <a:solidFill>
                    <a:schemeClr val="bg1"/>
                  </a:solidFill>
                </a:rPr>
                <a:t> API</a:t>
              </a:r>
              <a:r>
                <a:rPr lang="ja-JP" altLang="en-US" sz="1200" dirty="0">
                  <a:solidFill>
                    <a:schemeClr val="bg1"/>
                  </a:solidFill>
                </a:rPr>
                <a:t>サーバー</a:t>
              </a:r>
              <a:endParaRPr kumimoji="1" lang="ja-JP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グループ化 16"/>
          <p:cNvGrpSpPr/>
          <p:nvPr/>
        </p:nvGrpSpPr>
        <p:grpSpPr>
          <a:xfrm>
            <a:off x="4222539" y="2492896"/>
            <a:ext cx="2149661" cy="1580573"/>
            <a:chOff x="3790491" y="3140968"/>
            <a:chExt cx="2149661" cy="1580573"/>
          </a:xfrm>
        </p:grpSpPr>
        <p:sp>
          <p:nvSpPr>
            <p:cNvPr id="14" name="正方形/長方形 13"/>
            <p:cNvSpPr/>
            <p:nvPr/>
          </p:nvSpPr>
          <p:spPr>
            <a:xfrm>
              <a:off x="3790491" y="3140968"/>
              <a:ext cx="2149661" cy="15805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001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kumimoji="1" lang="en-US" altLang="ja-JP" dirty="0">
                <a:solidFill>
                  <a:schemeClr val="tx1"/>
                </a:solidFill>
              </a:endParaRPr>
            </a:p>
          </p:txBody>
        </p:sp>
        <p:pic>
          <p:nvPicPr>
            <p:cNvPr id="10" name="Picture 1" descr="C:\Users\y_chiba\Desktop\05.bmp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086" t="29387" r="36345" b="25968"/>
            <a:stretch/>
          </p:blipFill>
          <p:spPr bwMode="auto">
            <a:xfrm>
              <a:off x="3923928" y="3278693"/>
              <a:ext cx="685800" cy="9960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3"/>
            <p:cNvSpPr txBox="1">
              <a:spLocks noChangeArrowheads="1"/>
            </p:cNvSpPr>
            <p:nvPr/>
          </p:nvSpPr>
          <p:spPr bwMode="auto">
            <a:xfrm>
              <a:off x="4355976" y="4221088"/>
              <a:ext cx="1008112" cy="4474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1" compatLnSpc="1">
              <a:prstTxWarp prst="textNoShape">
                <a:avLst/>
              </a:prstTxWarp>
              <a:noAutofit/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 b="1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kumimoji="1" sz="1600" b="1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kumimoji="1" sz="1200" b="1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 sz="1000" b="1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 sz="1000" b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 sz="1000" b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 sz="1000" b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kumimoji="1" sz="1000" b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algn="ctr"/>
              <a:r>
                <a:rPr lang="ja-JP" altLang="en-US" sz="1800" kern="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開発者</a:t>
              </a:r>
              <a:endParaRPr lang="ja-JP" altLang="ja-JP" sz="18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15" name="Picture 4" descr="C:\Users\y_chiba\Desktop\02.bmp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73" t="15178" r="21873" b="15232"/>
            <a:stretch/>
          </p:blipFill>
          <p:spPr bwMode="auto">
            <a:xfrm>
              <a:off x="4572000" y="3501008"/>
              <a:ext cx="1240972" cy="669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" name="カギ線コネクタ 5"/>
          <p:cNvCxnSpPr>
            <a:stCxn id="14" idx="1"/>
            <a:endCxn id="2" idx="3"/>
          </p:cNvCxnSpPr>
          <p:nvPr/>
        </p:nvCxnSpPr>
        <p:spPr>
          <a:xfrm rot="10800000" flipV="1">
            <a:off x="2915817" y="3283182"/>
            <a:ext cx="1306723" cy="1801"/>
          </a:xfrm>
          <a:prstGeom prst="bentConnector3">
            <a:avLst>
              <a:gd name="adj1" fmla="val 50000"/>
            </a:avLst>
          </a:prstGeom>
          <a:ln w="25400">
            <a:solidFill>
              <a:srgbClr val="3333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3572889" y="4620156"/>
            <a:ext cx="1152129" cy="3210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vert="horz" wrap="square" lIns="91440" tIns="108000" rIns="91440" bIns="45720" numCol="1" anchor="ctr" anchorCtr="1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16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2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/>
            <a:r>
              <a:rPr lang="ja-JP" altLang="en-US" sz="14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リクエスト</a:t>
            </a:r>
            <a:endParaRPr lang="ja-JP" altLang="ja-JP" sz="140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31" name="カギ線コネクタ 30"/>
          <p:cNvCxnSpPr>
            <a:endCxn id="14" idx="2"/>
          </p:cNvCxnSpPr>
          <p:nvPr/>
        </p:nvCxnSpPr>
        <p:spPr>
          <a:xfrm flipV="1">
            <a:off x="3131839" y="4073469"/>
            <a:ext cx="2165531" cy="1299748"/>
          </a:xfrm>
          <a:prstGeom prst="bentConnector2">
            <a:avLst/>
          </a:prstGeom>
          <a:ln w="25400">
            <a:solidFill>
              <a:srgbClr val="FF0000"/>
            </a:solidFill>
            <a:prstDash val="lgDashDot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3"/>
          <p:cNvSpPr txBox="1">
            <a:spLocks noChangeArrowheads="1"/>
          </p:cNvSpPr>
          <p:nvPr/>
        </p:nvSpPr>
        <p:spPr bwMode="auto">
          <a:xfrm>
            <a:off x="3509020" y="5517232"/>
            <a:ext cx="1279004" cy="27757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vert="horz" wrap="square" lIns="91440" tIns="72000" rIns="91440" bIns="45720" numCol="1" anchor="ctr" anchorCtr="1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16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2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/>
            <a:r>
              <a:rPr lang="ja-JP" altLang="en-US" sz="14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地図・住所</a:t>
            </a:r>
            <a:endParaRPr lang="en-US" altLang="ja-JP" sz="140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8" name="グループ化 37"/>
          <p:cNvGrpSpPr/>
          <p:nvPr/>
        </p:nvGrpSpPr>
        <p:grpSpPr>
          <a:xfrm>
            <a:off x="6444208" y="4089814"/>
            <a:ext cx="2520280" cy="1113986"/>
            <a:chOff x="467545" y="2243006"/>
            <a:chExt cx="2520280" cy="1113986"/>
          </a:xfrm>
        </p:grpSpPr>
        <p:sp>
          <p:nvSpPr>
            <p:cNvPr id="39" name="正方形/長方形 38"/>
            <p:cNvSpPr/>
            <p:nvPr/>
          </p:nvSpPr>
          <p:spPr>
            <a:xfrm>
              <a:off x="467545" y="2348880"/>
              <a:ext cx="2520280" cy="10081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001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dirty="0">
                  <a:solidFill>
                    <a:schemeClr val="tx1"/>
                  </a:solidFill>
                </a:rPr>
                <a:t>・開発した</a:t>
              </a:r>
              <a:endParaRPr lang="en-US" altLang="ja-JP" dirty="0">
                <a:solidFill>
                  <a:schemeClr val="tx1"/>
                </a:solidFill>
              </a:endParaRPr>
            </a:p>
            <a:p>
              <a:r>
                <a:rPr kumimoji="1" lang="ja-JP" altLang="en-US" dirty="0">
                  <a:solidFill>
                    <a:schemeClr val="tx1"/>
                  </a:solidFill>
                </a:rPr>
                <a:t>　データやファイルなど</a:t>
              </a:r>
              <a:endParaRPr kumimoji="1" lang="en-US" altLang="ja-JP" dirty="0">
                <a:solidFill>
                  <a:schemeClr val="tx1"/>
                </a:solidFill>
              </a:endParaRPr>
            </a:p>
          </p:txBody>
        </p:sp>
        <p:sp>
          <p:nvSpPr>
            <p:cNvPr id="40" name="角丸四角形 39"/>
            <p:cNvSpPr/>
            <p:nvPr/>
          </p:nvSpPr>
          <p:spPr>
            <a:xfrm>
              <a:off x="1043608" y="2243006"/>
              <a:ext cx="1512168" cy="216024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 dirty="0">
                  <a:solidFill>
                    <a:schemeClr val="bg1"/>
                  </a:solidFill>
                </a:rPr>
                <a:t>成果物ストレージ</a:t>
              </a:r>
              <a:endParaRPr kumimoji="1" lang="ja-JP" altLang="en-US" sz="12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1" name="カギ線コネクタ 40"/>
          <p:cNvCxnSpPr>
            <a:stCxn id="14" idx="3"/>
            <a:endCxn id="40" idx="0"/>
          </p:cNvCxnSpPr>
          <p:nvPr/>
        </p:nvCxnSpPr>
        <p:spPr>
          <a:xfrm>
            <a:off x="6372200" y="3283183"/>
            <a:ext cx="1404155" cy="806631"/>
          </a:xfrm>
          <a:prstGeom prst="bentConnector2">
            <a:avLst/>
          </a:prstGeom>
          <a:ln w="25400">
            <a:solidFill>
              <a:srgbClr val="3333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3"/>
          <p:cNvSpPr txBox="1">
            <a:spLocks noChangeArrowheads="1"/>
          </p:cNvSpPr>
          <p:nvPr/>
        </p:nvSpPr>
        <p:spPr bwMode="auto">
          <a:xfrm>
            <a:off x="7074278" y="3119982"/>
            <a:ext cx="1170130" cy="3210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vert="horz" wrap="square" lIns="36000" tIns="108000" rIns="36000" bIns="45720" numCol="1" anchor="ctr" anchorCtr="1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16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2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/>
            <a:r>
              <a:rPr lang="ja-JP" altLang="en-US" sz="14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アップロード</a:t>
            </a:r>
            <a:endParaRPr lang="ja-JP" altLang="ja-JP" sz="140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5" name="Rectangle 3"/>
          <p:cNvSpPr txBox="1">
            <a:spLocks noChangeArrowheads="1"/>
          </p:cNvSpPr>
          <p:nvPr/>
        </p:nvSpPr>
        <p:spPr bwMode="auto">
          <a:xfrm>
            <a:off x="3286404" y="5970138"/>
            <a:ext cx="5534068" cy="556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16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2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ja-JP" altLang="en-US" sz="14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また、弊社</a:t>
            </a:r>
            <a:r>
              <a:rPr lang="en-US" altLang="ja-JP" sz="14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HP</a:t>
            </a:r>
            <a:r>
              <a:rPr lang="ja-JP" altLang="en-US" sz="14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内にも案内がございます。</a:t>
            </a:r>
            <a:endParaRPr lang="en-US" altLang="ja-JP" sz="140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14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http://www.mapfan.com/houjin/api/index.html</a:t>
            </a:r>
            <a:endParaRPr lang="ja-JP" altLang="ja-JP" sz="140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3" name="Rectangle 3"/>
          <p:cNvSpPr txBox="1">
            <a:spLocks noChangeArrowheads="1"/>
          </p:cNvSpPr>
          <p:nvPr/>
        </p:nvSpPr>
        <p:spPr bwMode="auto">
          <a:xfrm>
            <a:off x="2987824" y="2852936"/>
            <a:ext cx="1170130" cy="3210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vert="horz" wrap="square" lIns="36000" tIns="108000" rIns="36000" bIns="45720" numCol="1" anchor="ctr" anchorCtr="1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16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2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/>
            <a:r>
              <a:rPr lang="ja-JP" altLang="en-US" sz="14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ダウンロード</a:t>
            </a:r>
            <a:endParaRPr lang="ja-JP" altLang="ja-JP" sz="140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7009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137575" y="476672"/>
            <a:ext cx="685315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altLang="ja-JP" sz="4000" b="1" dirty="0">
                <a:ln w="11430"/>
                <a:solidFill>
                  <a:sysClr val="windowText" lastClr="00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【</a:t>
            </a:r>
            <a:r>
              <a:rPr lang="ja-JP" altLang="en-US" sz="4000" b="1" dirty="0">
                <a:ln w="11430"/>
                <a:solidFill>
                  <a:sysClr val="windowText" lastClr="00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付録</a:t>
            </a:r>
            <a:r>
              <a:rPr lang="en-US" altLang="ja-JP" sz="4000" b="1" dirty="0">
                <a:ln w="11430"/>
                <a:solidFill>
                  <a:sysClr val="windowText" lastClr="00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】</a:t>
            </a:r>
            <a:r>
              <a:rPr lang="ja-JP" altLang="en-US" sz="4000" b="1" dirty="0">
                <a:ln w="11430"/>
                <a:solidFill>
                  <a:sysClr val="windowText" lastClr="00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特別提供物のご紹介</a:t>
            </a:r>
            <a:endParaRPr lang="en-US" altLang="ja-JP" sz="4000" b="1" dirty="0">
              <a:ln w="11430"/>
              <a:solidFill>
                <a:sysClr val="windowText" lastClr="0000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092BFDA-2731-4FB5-A163-5A416A05F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68" y="1772816"/>
            <a:ext cx="8748464" cy="4675707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6D5B8FED-6F19-42C2-81D8-5C1135002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96752"/>
            <a:ext cx="8640960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16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2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ja-JP" altLang="en-US" sz="18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現在開発中のベクターマップのテスト環境を提供させて頂きます。</a:t>
            </a:r>
            <a:endParaRPr lang="ja-JP" altLang="ja-JP" sz="180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3026800-6F46-4E26-BB45-39A44E14ACC8}"/>
              </a:ext>
            </a:extLst>
          </p:cNvPr>
          <p:cNvSpPr txBox="1"/>
          <p:nvPr/>
        </p:nvSpPr>
        <p:spPr>
          <a:xfrm>
            <a:off x="4017379" y="6150495"/>
            <a:ext cx="4950296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2400" dirty="0" err="1"/>
              <a:t>MapBox</a:t>
            </a:r>
            <a:r>
              <a:rPr kumimoji="1" lang="ja-JP" altLang="en-US" sz="2400" dirty="0"/>
              <a:t>を使ったベクターマップ試作</a:t>
            </a:r>
          </a:p>
        </p:txBody>
      </p:sp>
    </p:spTree>
    <p:extLst>
      <p:ext uri="{BB962C8B-B14F-4D97-AF65-F5344CB8AC3E}">
        <p14:creationId xmlns:p14="http://schemas.microsoft.com/office/powerpoint/2010/main" val="3000336044"/>
      </p:ext>
    </p:extLst>
  </p:cSld>
  <p:clrMapOvr>
    <a:masterClrMapping/>
  </p:clrMapOvr>
</p:sld>
</file>

<file path=ppt/theme/theme1.xml><?xml version="1.0" encoding="utf-8"?>
<a:theme xmlns:a="http://schemas.openxmlformats.org/drawingml/2006/main" name="テーマ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PC">
      <a:majorFont>
        <a:latin typeface="HGP創英角ｺﾞｼｯｸUB"/>
        <a:ea typeface="HGP創英角ｺﾞｼｯｸUB"/>
        <a:cs typeface=""/>
      </a:majorFont>
      <a:minorFont>
        <a:latin typeface="HGP創英角ｺﾞｼｯｸUB"/>
        <a:ea typeface="HGP創英角ｺﾞｼｯｸUB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PTテンプレートREDシンプルバージョン（要管理）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テンプレートREDシンプルバージョン（要管理）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テンプレートREDシンプルバージョン（要管理）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テンプレートREDシンプルバージョン（要管理）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テンプレートREDシンプルバージョン（要管理）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テンプレートREDシンプルバージョン（要管理）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テンプレートREDシンプルバージョン（要管理）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テンプレートREDシンプルバージョン（要管理）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テンプレートREDシンプルバージョン（要管理）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テンプレートREDシンプルバージョン（要管理）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テンプレートREDシンプルバージョン（要管理）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テンプレートREDシンプルバージョン（要管理）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デザインの設定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[PPTテンプレート]REDシンプルバージョン（秘）">
  <a:themeElements>
    <a:clrScheme name="PPTテンプレートREDシンプルバージョン（極秘）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PTテンプレートREDシンプルバージョン（極秘）">
      <a:majorFont>
        <a:latin typeface="HGS創英角ｺﾞｼｯｸUB"/>
        <a:ea typeface="HGS創英角ｺﾞｼｯｸUB"/>
        <a:cs typeface=""/>
      </a:majorFont>
      <a:minorFont>
        <a:latin typeface="ＭＳ Ｐゴシック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PTテンプレートREDシンプルバージョン（極秘）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テンプレートREDシンプルバージョン（極秘）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テンプレートREDシンプルバージョン（極秘）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テンプレートREDシンプルバージョン（極秘）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テンプレートREDシンプルバージョン（極秘）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テンプレートREDシンプルバージョン（極秘）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テンプレートREDシンプルバージョン（極秘）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テンプレートREDシンプルバージョン（極秘）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テンプレートREDシンプルバージョン（極秘）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テンプレートREDシンプルバージョン（極秘）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テンプレートREDシンプルバージョン（極秘）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テンプレートREDシンプルバージョン（極秘）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テーマ1</Template>
  <TotalTime>6435</TotalTime>
  <Words>858</Words>
  <Application>Microsoft Office PowerPoint</Application>
  <PresentationFormat>画面に合わせる (4:3)</PresentationFormat>
  <Paragraphs>194</Paragraphs>
  <Slides>15</Slides>
  <Notes>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3</vt:i4>
      </vt:variant>
      <vt:variant>
        <vt:lpstr>スライド タイトル</vt:lpstr>
      </vt:variant>
      <vt:variant>
        <vt:i4>15</vt:i4>
      </vt:variant>
    </vt:vector>
  </HeadingPairs>
  <TitlesOfParts>
    <vt:vector size="29" baseType="lpstr">
      <vt:lpstr>Arial Unicode MS</vt:lpstr>
      <vt:lpstr>HGP創英角ｺﾞｼｯｸUB</vt:lpstr>
      <vt:lpstr>HGP明朝E</vt:lpstr>
      <vt:lpstr>HGS創英角ｺﾞｼｯｸUB</vt:lpstr>
      <vt:lpstr>HGS明朝E</vt:lpstr>
      <vt:lpstr>HG明朝E</vt:lpstr>
      <vt:lpstr>ＭＳ Ｐゴシック</vt:lpstr>
      <vt:lpstr>メイリオ</vt:lpstr>
      <vt:lpstr>Arial</vt:lpstr>
      <vt:lpstr>Arial Black</vt:lpstr>
      <vt:lpstr>Calibri</vt:lpstr>
      <vt:lpstr>テーマ1</vt:lpstr>
      <vt:lpstr>デザインの設定</vt:lpstr>
      <vt:lpstr>[PPTテンプレート]REDシンプルバージョン（秘）</vt:lpstr>
      <vt:lpstr>PowerPoint プレゼンテーション</vt:lpstr>
      <vt:lpstr>インクリメントP ご紹介</vt:lpstr>
      <vt:lpstr>MapFan API ご紹介</vt:lpstr>
      <vt:lpstr>MapFan API　の特徴</vt:lpstr>
      <vt:lpstr>MapFan API　の特徴</vt:lpstr>
      <vt:lpstr>PowerPoint プレゼンテーション</vt:lpstr>
      <vt:lpstr>提供ファイル</vt:lpstr>
      <vt:lpstr>本イベント内での導入イメージ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参考サイトご紹介</vt:lpstr>
      <vt:lpstr>注意事項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インクリメントP株式会社</dc:creator>
  <cp:lastModifiedBy>Kamichika Junichi（神近 潤一）</cp:lastModifiedBy>
  <cp:revision>748</cp:revision>
  <cp:lastPrinted>2014-07-18T10:50:00Z</cp:lastPrinted>
  <dcterms:created xsi:type="dcterms:W3CDTF">2013-07-16T01:25:18Z</dcterms:created>
  <dcterms:modified xsi:type="dcterms:W3CDTF">2018-01-17T06:38:09Z</dcterms:modified>
</cp:coreProperties>
</file>